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9"/>
  </p:notesMasterIdLst>
  <p:sldIdLst>
    <p:sldId id="256" r:id="rId2"/>
    <p:sldId id="257" r:id="rId3"/>
    <p:sldId id="265" r:id="rId4"/>
    <p:sldId id="268" r:id="rId5"/>
    <p:sldId id="267" r:id="rId6"/>
    <p:sldId id="266" r:id="rId7"/>
    <p:sldId id="270" r:id="rId8"/>
    <p:sldId id="269" r:id="rId9"/>
    <p:sldId id="263" r:id="rId10"/>
    <p:sldId id="264" r:id="rId11"/>
    <p:sldId id="262" r:id="rId12"/>
    <p:sldId id="271" r:id="rId13"/>
    <p:sldId id="258" r:id="rId14"/>
    <p:sldId id="259" r:id="rId15"/>
    <p:sldId id="260" r:id="rId16"/>
    <p:sldId id="261" r:id="rId17"/>
    <p:sldId id="272" r:id="rId18"/>
  </p:sldIdLst>
  <p:sldSz cx="12192000" cy="6858000"/>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66403A-1C55-7E9E-F2DE-1F4AF66CEDAD}" name="Frank Mallon" initials="FM" userId="7ff407ab932541d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DFFE"/>
    <a:srgbClr val="B0D5F0"/>
    <a:srgbClr val="D0EB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72" d="100"/>
          <a:sy n="72" d="100"/>
        </p:scale>
        <p:origin x="7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2507ADA4-B152-4D42-8CEA-667DD28FF9E5}" type="datetimeFigureOut">
              <a:rPr lang="de-DE" smtClean="0"/>
              <a:t>09.02.2022</a:t>
            </a:fld>
            <a:endParaRPr lang="de-DE"/>
          </a:p>
        </p:txBody>
      </p:sp>
      <p:sp>
        <p:nvSpPr>
          <p:cNvPr id="4" name="Folienbildplatzhalt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40A05189-3788-4AAA-B489-CB2488E61D25}" type="slidenum">
              <a:rPr lang="de-DE" smtClean="0"/>
              <a:t>‹Nr.›</a:t>
            </a:fld>
            <a:endParaRPr lang="de-DE"/>
          </a:p>
        </p:txBody>
      </p:sp>
    </p:spTree>
    <p:extLst>
      <p:ext uri="{BB962C8B-B14F-4D97-AF65-F5344CB8AC3E}">
        <p14:creationId xmlns:p14="http://schemas.microsoft.com/office/powerpoint/2010/main" val="590369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B417EB92-C82D-4A3C-B261-6CA12A4B34BD}" type="datetime8">
              <a:rPr lang="de-DE" smtClean="0"/>
              <a:t>09.02.2022 16:13 Uhr</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F95E798-27A9-4FB5-84AE-3EF6892DBC46}"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315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F57D5F7-32F8-4E8A-BA0D-EB9276886D65}" type="datetime8">
              <a:rPr lang="de-DE" smtClean="0"/>
              <a:t>09.02.2022 16:13 Uhr</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F95E798-27A9-4FB5-84AE-3EF6892DBC46}" type="slidenum">
              <a:rPr lang="de-DE" smtClean="0"/>
              <a:t>‹Nr.›</a:t>
            </a:fld>
            <a:endParaRPr lang="de-DE" dirty="0"/>
          </a:p>
        </p:txBody>
      </p:sp>
    </p:spTree>
    <p:extLst>
      <p:ext uri="{BB962C8B-B14F-4D97-AF65-F5344CB8AC3E}">
        <p14:creationId xmlns:p14="http://schemas.microsoft.com/office/powerpoint/2010/main" val="4165684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A1C2E2C-9A06-47BE-B49A-DD698851B8D8}" type="datetime8">
              <a:rPr lang="de-DE" smtClean="0"/>
              <a:t>09.02.2022 16:13 Uhr</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F95E798-27A9-4FB5-84AE-3EF6892DBC46}" type="slidenum">
              <a:rPr lang="de-DE" smtClean="0"/>
              <a:t>‹Nr.›</a:t>
            </a:fld>
            <a:endParaRPr lang="de-DE" dirty="0"/>
          </a:p>
        </p:txBody>
      </p:sp>
    </p:spTree>
    <p:extLst>
      <p:ext uri="{BB962C8B-B14F-4D97-AF65-F5344CB8AC3E}">
        <p14:creationId xmlns:p14="http://schemas.microsoft.com/office/powerpoint/2010/main" val="70284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5874070-49FF-422A-AF2F-0FD9FF77B258}" type="datetime8">
              <a:rPr lang="de-DE" smtClean="0"/>
              <a:t>09.02.2022 16:13 Uhr</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F95E798-27A9-4FB5-84AE-3EF6892DBC46}" type="slidenum">
              <a:rPr lang="de-DE" smtClean="0"/>
              <a:t>‹Nr.›</a:t>
            </a:fld>
            <a:endParaRPr lang="de-DE" dirty="0"/>
          </a:p>
        </p:txBody>
      </p:sp>
    </p:spTree>
    <p:extLst>
      <p:ext uri="{BB962C8B-B14F-4D97-AF65-F5344CB8AC3E}">
        <p14:creationId xmlns:p14="http://schemas.microsoft.com/office/powerpoint/2010/main" val="122927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4E00B3E-CDA9-40F1-AE9F-EA279F607516}" type="datetime8">
              <a:rPr lang="de-DE" smtClean="0"/>
              <a:t>09.02.2022 16:13 Uhr</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F95E798-27A9-4FB5-84AE-3EF6892DBC46}"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987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0B97489-9238-4038-8A31-E4F29506D029}" type="datetime8">
              <a:rPr lang="de-DE" smtClean="0"/>
              <a:t>09.02.2022 16:13 Uhr</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7F95E798-27A9-4FB5-84AE-3EF6892DBC46}" type="slidenum">
              <a:rPr lang="de-DE" smtClean="0"/>
              <a:t>‹Nr.›</a:t>
            </a:fld>
            <a:endParaRPr lang="de-DE" dirty="0"/>
          </a:p>
        </p:txBody>
      </p:sp>
    </p:spTree>
    <p:extLst>
      <p:ext uri="{BB962C8B-B14F-4D97-AF65-F5344CB8AC3E}">
        <p14:creationId xmlns:p14="http://schemas.microsoft.com/office/powerpoint/2010/main" val="378834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097280" y="2582335"/>
            <a:ext cx="4937760" cy="328676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217920" y="2582334"/>
            <a:ext cx="4937760" cy="328676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56986E9-C2B4-4CC9-836F-1DB0B0C969D2}" type="datetime8">
              <a:rPr lang="de-DE" smtClean="0"/>
              <a:t>09.02.2022 16:13 Uhr</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7F95E798-27A9-4FB5-84AE-3EF6892DBC46}" type="slidenum">
              <a:rPr lang="de-DE" smtClean="0"/>
              <a:t>‹Nr.›</a:t>
            </a:fld>
            <a:endParaRPr lang="de-DE" dirty="0"/>
          </a:p>
        </p:txBody>
      </p:sp>
    </p:spTree>
    <p:extLst>
      <p:ext uri="{BB962C8B-B14F-4D97-AF65-F5344CB8AC3E}">
        <p14:creationId xmlns:p14="http://schemas.microsoft.com/office/powerpoint/2010/main" val="356660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AE12873B-D8CB-42E7-A6E3-06050175BC41}" type="datetime8">
              <a:rPr lang="de-DE" smtClean="0"/>
              <a:t>09.02.2022 16:13 Uhr</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7F95E798-27A9-4FB5-84AE-3EF6892DBC46}" type="slidenum">
              <a:rPr lang="de-DE" smtClean="0"/>
              <a:t>‹Nr.›</a:t>
            </a:fld>
            <a:endParaRPr lang="de-DE" dirty="0"/>
          </a:p>
        </p:txBody>
      </p:sp>
    </p:spTree>
    <p:extLst>
      <p:ext uri="{BB962C8B-B14F-4D97-AF65-F5344CB8AC3E}">
        <p14:creationId xmlns:p14="http://schemas.microsoft.com/office/powerpoint/2010/main" val="339681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E991853-7DC3-4AAF-BF35-0DD8AF6BD940}" type="datetime8">
              <a:rPr lang="de-DE" smtClean="0"/>
              <a:t>09.02.2022 16:13 Uhr</a:t>
            </a:fld>
            <a:endParaRPr lang="de-DE"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dirty="0"/>
          </a:p>
        </p:txBody>
      </p:sp>
      <p:sp>
        <p:nvSpPr>
          <p:cNvPr id="9" name="Slide Number Placeholder 8"/>
          <p:cNvSpPr>
            <a:spLocks noGrp="1"/>
          </p:cNvSpPr>
          <p:nvPr>
            <p:ph type="sldNum" sz="quarter" idx="12"/>
          </p:nvPr>
        </p:nvSpPr>
        <p:spPr/>
        <p:txBody>
          <a:bodyPr/>
          <a:lstStyle/>
          <a:p>
            <a:fld id="{7F95E798-27A9-4FB5-84AE-3EF6892DBC46}" type="slidenum">
              <a:rPr lang="de-DE" smtClean="0"/>
              <a:t>‹Nr.›</a:t>
            </a:fld>
            <a:endParaRPr lang="de-DE" dirty="0"/>
          </a:p>
        </p:txBody>
      </p:sp>
    </p:spTree>
    <p:extLst>
      <p:ext uri="{BB962C8B-B14F-4D97-AF65-F5344CB8AC3E}">
        <p14:creationId xmlns:p14="http://schemas.microsoft.com/office/powerpoint/2010/main" val="1078231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CEFC008-BA8F-4303-A55F-356E9D6341D2}" type="datetime8">
              <a:rPr lang="de-DE" smtClean="0"/>
              <a:t>09.02.2022 16:13 Uhr</a:t>
            </a:fld>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DE"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95E798-27A9-4FB5-84AE-3EF6892DBC46}" type="slidenum">
              <a:rPr lang="de-DE" smtClean="0"/>
              <a:t>‹Nr.›</a:t>
            </a:fld>
            <a:endParaRPr lang="de-DE" dirty="0"/>
          </a:p>
        </p:txBody>
      </p:sp>
    </p:spTree>
    <p:extLst>
      <p:ext uri="{BB962C8B-B14F-4D97-AF65-F5344CB8AC3E}">
        <p14:creationId xmlns:p14="http://schemas.microsoft.com/office/powerpoint/2010/main" val="2626856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05519DE5-7322-4136-A00C-C8C1674A2128}" type="datetime8">
              <a:rPr lang="de-DE" smtClean="0"/>
              <a:t>09.02.2022 16:13 Uhr</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7F95E798-27A9-4FB5-84AE-3EF6892DBC46}" type="slidenum">
              <a:rPr lang="de-DE" smtClean="0"/>
              <a:t>‹Nr.›</a:t>
            </a:fld>
            <a:endParaRPr lang="de-DE" dirty="0"/>
          </a:p>
        </p:txBody>
      </p:sp>
    </p:spTree>
    <p:extLst>
      <p:ext uri="{BB962C8B-B14F-4D97-AF65-F5344CB8AC3E}">
        <p14:creationId xmlns:p14="http://schemas.microsoft.com/office/powerpoint/2010/main" val="307929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6000"/>
                <a:shade val="100000"/>
                <a:hueMod val="270000"/>
                <a:satMod val="200000"/>
                <a:lumMod val="128000"/>
              </a:schemeClr>
            </a:gs>
            <a:gs pos="50000">
              <a:schemeClr val="accent2">
                <a:lumMod val="20000"/>
                <a:lumOff val="80000"/>
              </a:schemeClr>
            </a:gs>
            <a:gs pos="100000">
              <a:schemeClr val="accent2">
                <a:lumMod val="60000"/>
                <a:lumOff val="40000"/>
              </a:schemeClr>
            </a:gs>
          </a:gsLst>
          <a:lin ang="252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B04982D-22CD-4949-BABF-B7865FDA70D9}" type="datetime8">
              <a:rPr lang="de-DE" smtClean="0"/>
              <a:t>09.02.2022 16:13 Uhr</a:t>
            </a:fld>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F95E798-27A9-4FB5-84AE-3EF6892DBC46}" type="slidenum">
              <a:rPr lang="de-DE" smtClean="0"/>
              <a:t>‹Nr.›</a:t>
            </a:fld>
            <a:endParaRPr lang="de-DE"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507189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6000"/>
                <a:shade val="100000"/>
                <a:hueMod val="270000"/>
                <a:satMod val="200000"/>
                <a:lumMod val="128000"/>
              </a:schemeClr>
            </a:gs>
            <a:gs pos="50000">
              <a:schemeClr val="accent2">
                <a:lumMod val="20000"/>
                <a:lumOff val="80000"/>
              </a:schemeClr>
            </a:gs>
            <a:gs pos="100000">
              <a:schemeClr val="accent2">
                <a:lumMod val="60000"/>
                <a:lumOff val="40000"/>
              </a:schemeClr>
            </a:gs>
          </a:gsLst>
          <a:lin ang="252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428997" y="1141659"/>
            <a:ext cx="9144000" cy="3224007"/>
          </a:xfrm>
        </p:spPr>
        <p:txBody>
          <a:bodyPr>
            <a:normAutofit/>
          </a:bodyPr>
          <a:lstStyle/>
          <a:p>
            <a:pPr algn="ctr"/>
            <a:r>
              <a:rPr lang="de-DE" sz="6600" b="1" dirty="0"/>
              <a:t>Pädagogisches Programm zur Suchtprävention</a:t>
            </a:r>
            <a:br>
              <a:rPr lang="de-DE" sz="6600" dirty="0"/>
            </a:br>
            <a:r>
              <a:rPr lang="de-DE" sz="3200" dirty="0"/>
              <a:t>am Gymnasium Lütjenburg</a:t>
            </a:r>
            <a:br>
              <a:rPr lang="de-DE" sz="3200" dirty="0"/>
            </a:br>
            <a:r>
              <a:rPr lang="de-DE" sz="3200" dirty="0"/>
              <a:t>2022</a:t>
            </a:r>
          </a:p>
        </p:txBody>
      </p:sp>
    </p:spTree>
    <p:extLst>
      <p:ext uri="{BB962C8B-B14F-4D97-AF65-F5344CB8AC3E}">
        <p14:creationId xmlns:p14="http://schemas.microsoft.com/office/powerpoint/2010/main" val="1812447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058400" cy="1450757"/>
          </a:xfrm>
        </p:spPr>
        <p:txBody>
          <a:bodyPr/>
          <a:lstStyle/>
          <a:p>
            <a:pPr algn="ctr"/>
            <a:r>
              <a:rPr lang="de-DE" b="1" dirty="0"/>
              <a:t>Formale Rahmenbedingungen </a:t>
            </a:r>
          </a:p>
        </p:txBody>
      </p:sp>
      <p:sp>
        <p:nvSpPr>
          <p:cNvPr id="3" name="Inhaltsplatzhalter 2"/>
          <p:cNvSpPr>
            <a:spLocks noGrp="1"/>
          </p:cNvSpPr>
          <p:nvPr>
            <p:ph idx="1"/>
          </p:nvPr>
        </p:nvSpPr>
        <p:spPr>
          <a:xfrm>
            <a:off x="1562470" y="1935465"/>
            <a:ext cx="9128020" cy="3648590"/>
          </a:xfrm>
        </p:spPr>
        <p:txBody>
          <a:bodyPr>
            <a:noAutofit/>
          </a:bodyPr>
          <a:lstStyle/>
          <a:p>
            <a:pPr marL="0" indent="0" algn="just">
              <a:lnSpc>
                <a:spcPct val="100000"/>
              </a:lnSpc>
              <a:buNone/>
            </a:pPr>
            <a:r>
              <a:rPr lang="de-DE" sz="3000" dirty="0"/>
              <a:t>Der Präventionsunterricht ersetzt mit zwei wöchentlichen Stunden im ersten Halbjahr der 7. Klassenstufe die Fächer Philosophie und Religion. </a:t>
            </a:r>
          </a:p>
          <a:p>
            <a:pPr marL="0" indent="0" algn="just">
              <a:lnSpc>
                <a:spcPct val="100000"/>
              </a:lnSpc>
              <a:buNone/>
            </a:pPr>
            <a:r>
              <a:rPr lang="de-DE" sz="3000" dirty="0"/>
              <a:t>Der Präventionsunterricht wird bewertet und erscheint im Halbjahreszeugnis als Philosophie- bzw. Religionsnote. </a:t>
            </a:r>
          </a:p>
          <a:p>
            <a:pPr marL="0" indent="0" algn="just">
              <a:lnSpc>
                <a:spcPct val="100000"/>
              </a:lnSpc>
              <a:buNone/>
            </a:pPr>
            <a:r>
              <a:rPr lang="de-DE" sz="3000" dirty="0"/>
              <a:t>Im Rahmen des Unterrichts werden einzelne Einheiten oder Stunden von Experten unserer Kooperationspartner durchgeführt. </a:t>
            </a:r>
          </a:p>
        </p:txBody>
      </p:sp>
    </p:spTree>
    <p:extLst>
      <p:ext uri="{BB962C8B-B14F-4D97-AF65-F5344CB8AC3E}">
        <p14:creationId xmlns:p14="http://schemas.microsoft.com/office/powerpoint/2010/main" val="185336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333433"/>
            <a:ext cx="10058400" cy="736270"/>
          </a:xfrm>
        </p:spPr>
        <p:txBody>
          <a:bodyPr>
            <a:normAutofit/>
          </a:bodyPr>
          <a:lstStyle/>
          <a:p>
            <a:pPr algn="ctr"/>
            <a:r>
              <a:rPr lang="de-DE" sz="4000" b="1" dirty="0"/>
              <a:t>Die Präventionsarbeit am Gymnasium Lütjenburg</a:t>
            </a:r>
          </a:p>
        </p:txBody>
      </p:sp>
      <p:sp>
        <p:nvSpPr>
          <p:cNvPr id="4" name="Rechteck: abgerundete Ecken 3"/>
          <p:cNvSpPr/>
          <p:nvPr/>
        </p:nvSpPr>
        <p:spPr>
          <a:xfrm>
            <a:off x="2648196" y="1132114"/>
            <a:ext cx="8507483" cy="800925"/>
          </a:xfrm>
          <a:prstGeom prst="roundRect">
            <a:avLst/>
          </a:prstGeom>
          <a:gradFill flip="none" rotWithShape="1">
            <a:gsLst>
              <a:gs pos="0">
                <a:schemeClr val="accent2">
                  <a:lumMod val="60000"/>
                  <a:lumOff val="40000"/>
                </a:schemeClr>
              </a:gs>
              <a:gs pos="50000">
                <a:schemeClr val="accent1">
                  <a:tint val="44500"/>
                  <a:satMod val="16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Allg. Regeln im Umgang miteinander (Einführungswoche) – Methodentraining Gruppenarbeit – Gesprächsregeln und Konflikttraining – </a:t>
            </a:r>
            <a:r>
              <a:rPr lang="de-DE" i="1" dirty="0">
                <a:solidFill>
                  <a:schemeClr val="tx1"/>
                </a:solidFill>
              </a:rPr>
              <a:t>Be smart, </a:t>
            </a:r>
            <a:r>
              <a:rPr lang="de-DE" i="1" dirty="0" err="1">
                <a:solidFill>
                  <a:schemeClr val="tx1"/>
                </a:solidFill>
              </a:rPr>
              <a:t>don‘t</a:t>
            </a:r>
            <a:r>
              <a:rPr lang="de-DE" i="1" dirty="0">
                <a:solidFill>
                  <a:schemeClr val="tx1"/>
                </a:solidFill>
              </a:rPr>
              <a:t> </a:t>
            </a:r>
            <a:r>
              <a:rPr lang="de-DE" i="1" dirty="0" err="1">
                <a:solidFill>
                  <a:schemeClr val="tx1"/>
                </a:solidFill>
              </a:rPr>
              <a:t>start</a:t>
            </a:r>
            <a:r>
              <a:rPr lang="de-DE" i="1" dirty="0">
                <a:solidFill>
                  <a:schemeClr val="tx1"/>
                </a:solidFill>
              </a:rPr>
              <a:t> – </a:t>
            </a:r>
            <a:r>
              <a:rPr lang="de-DE" dirty="0">
                <a:solidFill>
                  <a:schemeClr val="tx1"/>
                </a:solidFill>
              </a:rPr>
              <a:t>Trappenkamp-Fahrt</a:t>
            </a:r>
          </a:p>
        </p:txBody>
      </p:sp>
      <p:sp>
        <p:nvSpPr>
          <p:cNvPr id="5" name="Rechteck: abgerundete Ecken 4"/>
          <p:cNvSpPr/>
          <p:nvPr/>
        </p:nvSpPr>
        <p:spPr>
          <a:xfrm>
            <a:off x="2648196" y="1995450"/>
            <a:ext cx="8507484" cy="800925"/>
          </a:xfrm>
          <a:prstGeom prst="roundRect">
            <a:avLst/>
          </a:prstGeom>
          <a:gradFill flip="none" rotWithShape="1">
            <a:gsLst>
              <a:gs pos="0">
                <a:srgbClr val="FF7C80"/>
              </a:gs>
              <a:gs pos="52000">
                <a:srgbClr val="FF7C80">
                  <a:alpha val="74000"/>
                  <a:lumMod val="60000"/>
                  <a:lumOff val="40000"/>
                </a:srgbClr>
              </a:gs>
              <a:gs pos="100000">
                <a:schemeClr val="bg1">
                  <a:lumMod val="10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Schwerpunkt: Genuss und Sucht – Umgang mit Konflikten </a:t>
            </a:r>
          </a:p>
          <a:p>
            <a:r>
              <a:rPr lang="de-DE" dirty="0">
                <a:solidFill>
                  <a:schemeClr val="tx1"/>
                </a:solidFill>
              </a:rPr>
              <a:t>Medienkompetenztraining (Internet) – Schönheitsideale - Schwerin-Fahrt </a:t>
            </a:r>
          </a:p>
        </p:txBody>
      </p:sp>
      <p:sp>
        <p:nvSpPr>
          <p:cNvPr id="6" name="Rechteck: abgerundete Ecken 5"/>
          <p:cNvSpPr/>
          <p:nvPr/>
        </p:nvSpPr>
        <p:spPr>
          <a:xfrm>
            <a:off x="2648196" y="2858786"/>
            <a:ext cx="8507484" cy="800925"/>
          </a:xfrm>
          <a:prstGeom prst="roundRect">
            <a:avLst/>
          </a:prstGeom>
          <a:gradFill flip="none" rotWithShape="1">
            <a:gsLst>
              <a:gs pos="0">
                <a:schemeClr val="accent2">
                  <a:lumMod val="60000"/>
                  <a:lumOff val="40000"/>
                </a:schemeClr>
              </a:gs>
              <a:gs pos="50000">
                <a:schemeClr val="accent1">
                  <a:tint val="44500"/>
                  <a:satMod val="16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Schwerpunkt im Fach Biologie: Körperliche und seelische Folgen von Drogenkonsum - </a:t>
            </a:r>
            <a:br>
              <a:rPr lang="de-DE" dirty="0">
                <a:solidFill>
                  <a:schemeClr val="tx1"/>
                </a:solidFill>
              </a:rPr>
            </a:br>
            <a:r>
              <a:rPr lang="de-DE" dirty="0">
                <a:solidFill>
                  <a:schemeClr val="tx1"/>
                </a:solidFill>
              </a:rPr>
              <a:t>Stress- und Zeitmanagement</a:t>
            </a:r>
          </a:p>
        </p:txBody>
      </p:sp>
      <p:sp>
        <p:nvSpPr>
          <p:cNvPr id="7" name="Rechteck: abgerundete Ecken 6"/>
          <p:cNvSpPr/>
          <p:nvPr/>
        </p:nvSpPr>
        <p:spPr>
          <a:xfrm>
            <a:off x="2648196" y="3722122"/>
            <a:ext cx="8507484" cy="800925"/>
          </a:xfrm>
          <a:prstGeom prst="roundRect">
            <a:avLst/>
          </a:prstGeom>
          <a:gradFill flip="none" rotWithShape="1">
            <a:gsLst>
              <a:gs pos="0">
                <a:schemeClr val="accent2">
                  <a:lumMod val="60000"/>
                  <a:lumOff val="40000"/>
                </a:schemeClr>
              </a:gs>
              <a:gs pos="50000">
                <a:schemeClr val="accent1">
                  <a:tint val="44500"/>
                  <a:satMod val="16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i="1" dirty="0">
                <a:solidFill>
                  <a:schemeClr val="tx1"/>
                </a:solidFill>
              </a:rPr>
              <a:t>Cannabis-Parcours</a:t>
            </a:r>
            <a:r>
              <a:rPr lang="de-DE" dirty="0">
                <a:solidFill>
                  <a:schemeClr val="tx1"/>
                </a:solidFill>
              </a:rPr>
              <a:t>: Fächerübergreifend begleitet durch Biologie, Deutsch und Musik - Wir sind alle anders</a:t>
            </a:r>
          </a:p>
        </p:txBody>
      </p:sp>
      <p:sp>
        <p:nvSpPr>
          <p:cNvPr id="8" name="Rechteck: abgerundete Ecken 7"/>
          <p:cNvSpPr/>
          <p:nvPr/>
        </p:nvSpPr>
        <p:spPr>
          <a:xfrm>
            <a:off x="2648196" y="4585458"/>
            <a:ext cx="8507484" cy="800925"/>
          </a:xfrm>
          <a:prstGeom prst="roundRect">
            <a:avLst/>
          </a:prstGeom>
          <a:gradFill flip="none" rotWithShape="1">
            <a:gsLst>
              <a:gs pos="0">
                <a:schemeClr val="accent2">
                  <a:lumMod val="60000"/>
                  <a:lumOff val="40000"/>
                </a:schemeClr>
              </a:gs>
              <a:gs pos="50000">
                <a:schemeClr val="accent1">
                  <a:tint val="44500"/>
                  <a:satMod val="16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Gespräch mit ehemaligen Drogenabhängigen, die sich im Verlauf der Therapie den Fragen der Jugendlichen stellen – </a:t>
            </a:r>
            <a:r>
              <a:rPr lang="de-DE" i="1" dirty="0" err="1">
                <a:solidFill>
                  <a:schemeClr val="tx1"/>
                </a:solidFill>
              </a:rPr>
              <a:t>Alcomedia</a:t>
            </a:r>
            <a:r>
              <a:rPr lang="de-DE" dirty="0">
                <a:solidFill>
                  <a:schemeClr val="tx1"/>
                </a:solidFill>
              </a:rPr>
              <a:t>: Erfahrungen unter </a:t>
            </a:r>
            <a:r>
              <a:rPr lang="de-DE">
                <a:solidFill>
                  <a:schemeClr val="tx1"/>
                </a:solidFill>
              </a:rPr>
              <a:t>simuliertem Einfluss</a:t>
            </a:r>
            <a:endParaRPr lang="de-DE" dirty="0">
              <a:solidFill>
                <a:schemeClr val="tx1"/>
              </a:solidFill>
            </a:endParaRPr>
          </a:p>
        </p:txBody>
      </p:sp>
      <p:sp>
        <p:nvSpPr>
          <p:cNvPr id="9" name="Rechteck: abgerundete Ecken 8"/>
          <p:cNvSpPr/>
          <p:nvPr/>
        </p:nvSpPr>
        <p:spPr>
          <a:xfrm>
            <a:off x="1097280" y="1132114"/>
            <a:ext cx="1408414" cy="800925"/>
          </a:xfrm>
          <a:prstGeom prst="roundRect">
            <a:avLst/>
          </a:prstGeom>
          <a:solidFill>
            <a:schemeClr val="accent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Klasse 5/6</a:t>
            </a:r>
          </a:p>
        </p:txBody>
      </p:sp>
      <p:sp>
        <p:nvSpPr>
          <p:cNvPr id="10" name="Rechteck: abgerundete Ecken 9"/>
          <p:cNvSpPr/>
          <p:nvPr/>
        </p:nvSpPr>
        <p:spPr>
          <a:xfrm>
            <a:off x="1097280" y="2858786"/>
            <a:ext cx="1408414" cy="800925"/>
          </a:xfrm>
          <a:prstGeom prst="roundRect">
            <a:avLst/>
          </a:prstGeom>
          <a:solidFill>
            <a:schemeClr val="accent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Klasse 8</a:t>
            </a:r>
          </a:p>
        </p:txBody>
      </p:sp>
      <p:sp>
        <p:nvSpPr>
          <p:cNvPr id="11" name="Rechteck: abgerundete Ecken 10"/>
          <p:cNvSpPr/>
          <p:nvPr/>
        </p:nvSpPr>
        <p:spPr>
          <a:xfrm>
            <a:off x="1097280" y="3722122"/>
            <a:ext cx="1408414" cy="800925"/>
          </a:xfrm>
          <a:prstGeom prst="roundRect">
            <a:avLst/>
          </a:prstGeom>
          <a:solidFill>
            <a:schemeClr val="accent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Klasse 9</a:t>
            </a:r>
          </a:p>
        </p:txBody>
      </p:sp>
      <p:sp>
        <p:nvSpPr>
          <p:cNvPr id="12" name="Rechteck: abgerundete Ecken 11"/>
          <p:cNvSpPr/>
          <p:nvPr/>
        </p:nvSpPr>
        <p:spPr>
          <a:xfrm>
            <a:off x="1097280" y="4585458"/>
            <a:ext cx="1408414" cy="800925"/>
          </a:xfrm>
          <a:prstGeom prst="roundRect">
            <a:avLst/>
          </a:prstGeom>
          <a:solidFill>
            <a:schemeClr val="accent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Klasse 10</a:t>
            </a:r>
          </a:p>
        </p:txBody>
      </p:sp>
      <p:sp>
        <p:nvSpPr>
          <p:cNvPr id="13" name="Rechteck: abgerundete Ecken 12"/>
          <p:cNvSpPr/>
          <p:nvPr/>
        </p:nvSpPr>
        <p:spPr>
          <a:xfrm>
            <a:off x="1097280" y="1995450"/>
            <a:ext cx="1408414" cy="800925"/>
          </a:xfrm>
          <a:prstGeom prst="roundRect">
            <a:avLst/>
          </a:prstGeom>
          <a:solidFill>
            <a:srgbClr val="FF7C8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Klasse 7</a:t>
            </a:r>
          </a:p>
        </p:txBody>
      </p:sp>
      <p:sp>
        <p:nvSpPr>
          <p:cNvPr id="14" name="Rechteck: abgerundete Ecken 13">
            <a:extLst>
              <a:ext uri="{FF2B5EF4-FFF2-40B4-BE49-F238E27FC236}">
                <a16:creationId xmlns:a16="http://schemas.microsoft.com/office/drawing/2014/main" id="{FBC51AF6-D265-4D42-A8CA-06FA841B597D}"/>
              </a:ext>
            </a:extLst>
          </p:cNvPr>
          <p:cNvSpPr/>
          <p:nvPr/>
        </p:nvSpPr>
        <p:spPr>
          <a:xfrm>
            <a:off x="1097280" y="5448794"/>
            <a:ext cx="1408414" cy="800925"/>
          </a:xfrm>
          <a:prstGeom prst="roundRect">
            <a:avLst/>
          </a:prstGeom>
          <a:solidFill>
            <a:schemeClr val="accent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Oberstufe</a:t>
            </a:r>
          </a:p>
        </p:txBody>
      </p:sp>
      <p:sp>
        <p:nvSpPr>
          <p:cNvPr id="15" name="Rechteck: abgerundete Ecken 14">
            <a:extLst>
              <a:ext uri="{FF2B5EF4-FFF2-40B4-BE49-F238E27FC236}">
                <a16:creationId xmlns:a16="http://schemas.microsoft.com/office/drawing/2014/main" id="{F2312641-675D-4FE7-881B-530F3B9B074F}"/>
              </a:ext>
            </a:extLst>
          </p:cNvPr>
          <p:cNvSpPr/>
          <p:nvPr/>
        </p:nvSpPr>
        <p:spPr>
          <a:xfrm>
            <a:off x="2648196" y="5448794"/>
            <a:ext cx="8507484" cy="800925"/>
          </a:xfrm>
          <a:prstGeom prst="roundRect">
            <a:avLst/>
          </a:prstGeom>
          <a:gradFill flip="none" rotWithShape="1">
            <a:gsLst>
              <a:gs pos="0">
                <a:schemeClr val="accent2">
                  <a:lumMod val="60000"/>
                  <a:lumOff val="40000"/>
                </a:schemeClr>
              </a:gs>
              <a:gs pos="50000">
                <a:schemeClr val="accent1">
                  <a:tint val="44500"/>
                  <a:satMod val="16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Stress- und Zeitmanagement</a:t>
            </a:r>
          </a:p>
        </p:txBody>
      </p:sp>
    </p:spTree>
    <p:extLst>
      <p:ext uri="{BB962C8B-B14F-4D97-AF65-F5344CB8AC3E}">
        <p14:creationId xmlns:p14="http://schemas.microsoft.com/office/powerpoint/2010/main" val="415531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5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25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5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25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5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25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333433"/>
            <a:ext cx="10058400" cy="736270"/>
          </a:xfrm>
        </p:spPr>
        <p:txBody>
          <a:bodyPr>
            <a:normAutofit/>
          </a:bodyPr>
          <a:lstStyle/>
          <a:p>
            <a:pPr algn="ctr"/>
            <a:r>
              <a:rPr lang="de-DE" sz="4000" b="1" dirty="0"/>
              <a:t>Die Präventionsarbeit am Gymnasium Lütjenburg</a:t>
            </a:r>
          </a:p>
        </p:txBody>
      </p:sp>
      <p:grpSp>
        <p:nvGrpSpPr>
          <p:cNvPr id="38" name="Gruppieren 37">
            <a:extLst>
              <a:ext uri="{FF2B5EF4-FFF2-40B4-BE49-F238E27FC236}">
                <a16:creationId xmlns:a16="http://schemas.microsoft.com/office/drawing/2014/main" id="{CF37C9C1-A354-4F64-8C90-E7F1161CAD98}"/>
              </a:ext>
            </a:extLst>
          </p:cNvPr>
          <p:cNvGrpSpPr/>
          <p:nvPr/>
        </p:nvGrpSpPr>
        <p:grpSpPr>
          <a:xfrm>
            <a:off x="957428" y="1086372"/>
            <a:ext cx="10277143" cy="5039990"/>
            <a:chOff x="957428" y="1272646"/>
            <a:chExt cx="10277143" cy="5039990"/>
          </a:xfrm>
          <a:solidFill>
            <a:schemeClr val="accent2">
              <a:lumMod val="20000"/>
              <a:lumOff val="80000"/>
            </a:schemeClr>
          </a:solidFill>
        </p:grpSpPr>
        <p:grpSp>
          <p:nvGrpSpPr>
            <p:cNvPr id="31" name="Gruppieren 30">
              <a:extLst>
                <a:ext uri="{FF2B5EF4-FFF2-40B4-BE49-F238E27FC236}">
                  <a16:creationId xmlns:a16="http://schemas.microsoft.com/office/drawing/2014/main" id="{1AE8CD64-A09C-4238-B0CA-4F8B80316253}"/>
                </a:ext>
              </a:extLst>
            </p:cNvPr>
            <p:cNvGrpSpPr/>
            <p:nvPr/>
          </p:nvGrpSpPr>
          <p:grpSpPr>
            <a:xfrm>
              <a:off x="957429" y="1272646"/>
              <a:ext cx="10277141" cy="699876"/>
              <a:chOff x="957429" y="1272646"/>
              <a:chExt cx="10277141" cy="699876"/>
            </a:xfrm>
            <a:grpFill/>
          </p:grpSpPr>
          <p:sp>
            <p:nvSpPr>
              <p:cNvPr id="4" name="Rechteck: abgerundete Ecken 3"/>
              <p:cNvSpPr/>
              <p:nvPr/>
            </p:nvSpPr>
            <p:spPr>
              <a:xfrm>
                <a:off x="1661103" y="1272646"/>
                <a:ext cx="9573467" cy="6998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chemeClr val="tx1"/>
                    </a:solidFill>
                  </a:rPr>
                  <a:t>Einführungswoche mit Kennenlernen und allg. Regeln im Umgang miteinander – Einüben des </a:t>
                </a:r>
                <a:r>
                  <a:rPr lang="de-DE" sz="1600" i="1" dirty="0">
                    <a:solidFill>
                      <a:schemeClr val="tx1"/>
                    </a:solidFill>
                  </a:rPr>
                  <a:t>Klassenrats</a:t>
                </a:r>
                <a:r>
                  <a:rPr lang="de-DE" sz="1600" dirty="0">
                    <a:solidFill>
                      <a:schemeClr val="tx1"/>
                    </a:solidFill>
                  </a:rPr>
                  <a:t> –  Methodentraining Gruppenarbeit – Gesprächsregeln und Konflikttraining  – Handy- und Computernutzung (</a:t>
                </a:r>
                <a:r>
                  <a:rPr lang="de-DE" sz="1600" i="1" dirty="0">
                    <a:solidFill>
                      <a:schemeClr val="tx1"/>
                    </a:solidFill>
                  </a:rPr>
                  <a:t>Handyscouts</a:t>
                </a:r>
                <a:r>
                  <a:rPr lang="de-DE" sz="1600" dirty="0">
                    <a:solidFill>
                      <a:schemeClr val="tx1"/>
                    </a:solidFill>
                  </a:rPr>
                  <a:t>)</a:t>
                </a:r>
                <a:r>
                  <a:rPr lang="de-DE" sz="1600" i="1" dirty="0">
                    <a:solidFill>
                      <a:schemeClr val="tx1"/>
                    </a:solidFill>
                  </a:rPr>
                  <a:t> – </a:t>
                </a:r>
                <a:r>
                  <a:rPr lang="de-DE" sz="1600" dirty="0">
                    <a:solidFill>
                      <a:schemeClr val="tx1"/>
                    </a:solidFill>
                  </a:rPr>
                  <a:t>Trappenkamp-Fahrt </a:t>
                </a:r>
              </a:p>
            </p:txBody>
          </p:sp>
          <p:sp>
            <p:nvSpPr>
              <p:cNvPr id="16" name="Rechteck: abgerundete Ecken 15">
                <a:extLst>
                  <a:ext uri="{FF2B5EF4-FFF2-40B4-BE49-F238E27FC236}">
                    <a16:creationId xmlns:a16="http://schemas.microsoft.com/office/drawing/2014/main" id="{1409E731-726F-427D-AE2A-EF2BD1DA017D}"/>
                  </a:ext>
                </a:extLst>
              </p:cNvPr>
              <p:cNvSpPr/>
              <p:nvPr/>
            </p:nvSpPr>
            <p:spPr>
              <a:xfrm>
                <a:off x="957429" y="1272647"/>
                <a:ext cx="624781" cy="6998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5</a:t>
                </a:r>
                <a:endParaRPr lang="de-DE" dirty="0">
                  <a:solidFill>
                    <a:schemeClr val="tx1"/>
                  </a:solidFill>
                </a:endParaRPr>
              </a:p>
            </p:txBody>
          </p:sp>
        </p:grpSp>
        <p:grpSp>
          <p:nvGrpSpPr>
            <p:cNvPr id="33" name="Gruppieren 32">
              <a:extLst>
                <a:ext uri="{FF2B5EF4-FFF2-40B4-BE49-F238E27FC236}">
                  <a16:creationId xmlns:a16="http://schemas.microsoft.com/office/drawing/2014/main" id="{E56F004C-0064-4B01-B489-4F7B412857F9}"/>
                </a:ext>
              </a:extLst>
            </p:cNvPr>
            <p:cNvGrpSpPr/>
            <p:nvPr/>
          </p:nvGrpSpPr>
          <p:grpSpPr>
            <a:xfrm>
              <a:off x="957428" y="2728111"/>
              <a:ext cx="10277143" cy="699876"/>
              <a:chOff x="957428" y="2723667"/>
              <a:chExt cx="10277143" cy="699876"/>
            </a:xfrm>
            <a:grpFill/>
          </p:grpSpPr>
          <p:sp>
            <p:nvSpPr>
              <p:cNvPr id="6" name="Rechteck: abgerundete Ecken 5"/>
              <p:cNvSpPr/>
              <p:nvPr/>
            </p:nvSpPr>
            <p:spPr>
              <a:xfrm>
                <a:off x="1661103" y="2723667"/>
                <a:ext cx="9573468" cy="6998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chemeClr val="tx1"/>
                    </a:solidFill>
                  </a:rPr>
                  <a:t>Schwerpunkt im Fach Biologie: Körperliche und seelische Folgen von Drogenkonsum </a:t>
                </a:r>
              </a:p>
            </p:txBody>
          </p:sp>
          <p:sp>
            <p:nvSpPr>
              <p:cNvPr id="17" name="Rechteck: abgerundete Ecken 16">
                <a:extLst>
                  <a:ext uri="{FF2B5EF4-FFF2-40B4-BE49-F238E27FC236}">
                    <a16:creationId xmlns:a16="http://schemas.microsoft.com/office/drawing/2014/main" id="{509FB214-E8CB-4EBE-A5FE-065796FFD313}"/>
                  </a:ext>
                </a:extLst>
              </p:cNvPr>
              <p:cNvSpPr/>
              <p:nvPr/>
            </p:nvSpPr>
            <p:spPr>
              <a:xfrm>
                <a:off x="957428" y="2723668"/>
                <a:ext cx="624780" cy="6998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8</a:t>
                </a:r>
                <a:endParaRPr lang="de-DE" dirty="0">
                  <a:solidFill>
                    <a:schemeClr val="tx1"/>
                  </a:solidFill>
                </a:endParaRPr>
              </a:p>
            </p:txBody>
          </p:sp>
        </p:grpSp>
        <p:grpSp>
          <p:nvGrpSpPr>
            <p:cNvPr id="34" name="Gruppieren 33">
              <a:extLst>
                <a:ext uri="{FF2B5EF4-FFF2-40B4-BE49-F238E27FC236}">
                  <a16:creationId xmlns:a16="http://schemas.microsoft.com/office/drawing/2014/main" id="{F3307F2C-3BB0-4790-A701-802714CB4C01}"/>
                </a:ext>
              </a:extLst>
            </p:cNvPr>
            <p:cNvGrpSpPr/>
            <p:nvPr/>
          </p:nvGrpSpPr>
          <p:grpSpPr>
            <a:xfrm>
              <a:off x="957428" y="3449272"/>
              <a:ext cx="10277143" cy="699875"/>
              <a:chOff x="957428" y="3445941"/>
              <a:chExt cx="10277143" cy="699875"/>
            </a:xfrm>
            <a:grpFill/>
          </p:grpSpPr>
          <p:sp>
            <p:nvSpPr>
              <p:cNvPr id="7" name="Rechteck: abgerundete Ecken 6"/>
              <p:cNvSpPr/>
              <p:nvPr/>
            </p:nvSpPr>
            <p:spPr>
              <a:xfrm>
                <a:off x="1661103" y="3455522"/>
                <a:ext cx="9573468" cy="69029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i="1" dirty="0">
                    <a:solidFill>
                      <a:schemeClr val="tx1"/>
                    </a:solidFill>
                  </a:rPr>
                  <a:t>Cannabis-Parcours</a:t>
                </a:r>
                <a:r>
                  <a:rPr lang="de-DE" sz="1600" dirty="0">
                    <a:solidFill>
                      <a:schemeClr val="tx1"/>
                    </a:solidFill>
                  </a:rPr>
                  <a:t>: Fächerübergreifend begleitet durch Biologie, Deutsch und Musik</a:t>
                </a:r>
              </a:p>
            </p:txBody>
          </p:sp>
          <p:sp>
            <p:nvSpPr>
              <p:cNvPr id="18" name="Rechteck: abgerundete Ecken 17">
                <a:extLst>
                  <a:ext uri="{FF2B5EF4-FFF2-40B4-BE49-F238E27FC236}">
                    <a16:creationId xmlns:a16="http://schemas.microsoft.com/office/drawing/2014/main" id="{EDBC7011-5F61-4D72-8D73-47DC25B3FE65}"/>
                  </a:ext>
                </a:extLst>
              </p:cNvPr>
              <p:cNvSpPr/>
              <p:nvPr/>
            </p:nvSpPr>
            <p:spPr>
              <a:xfrm>
                <a:off x="957428" y="3445941"/>
                <a:ext cx="624782" cy="6998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9</a:t>
                </a:r>
                <a:endParaRPr lang="de-DE" dirty="0">
                  <a:solidFill>
                    <a:schemeClr val="tx1"/>
                  </a:solidFill>
                </a:endParaRPr>
              </a:p>
            </p:txBody>
          </p:sp>
        </p:grpSp>
        <p:grpSp>
          <p:nvGrpSpPr>
            <p:cNvPr id="35" name="Gruppieren 34">
              <a:extLst>
                <a:ext uri="{FF2B5EF4-FFF2-40B4-BE49-F238E27FC236}">
                  <a16:creationId xmlns:a16="http://schemas.microsoft.com/office/drawing/2014/main" id="{D0C6A1F4-CBC9-4A4B-9757-EBDDB14D020E}"/>
                </a:ext>
              </a:extLst>
            </p:cNvPr>
            <p:cNvGrpSpPr/>
            <p:nvPr/>
          </p:nvGrpSpPr>
          <p:grpSpPr>
            <a:xfrm>
              <a:off x="957428" y="4170432"/>
              <a:ext cx="10277143" cy="699877"/>
              <a:chOff x="957428" y="4187696"/>
              <a:chExt cx="10277143" cy="699877"/>
            </a:xfrm>
            <a:grpFill/>
          </p:grpSpPr>
          <p:sp>
            <p:nvSpPr>
              <p:cNvPr id="8" name="Rechteck: abgerundete Ecken 7"/>
              <p:cNvSpPr/>
              <p:nvPr/>
            </p:nvSpPr>
            <p:spPr>
              <a:xfrm>
                <a:off x="1661103" y="4187696"/>
                <a:ext cx="9573468" cy="69987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chemeClr val="tx1"/>
                    </a:solidFill>
                  </a:rPr>
                  <a:t>Gespräche mit ehemaligen Drogenabhängigen, die sich im Verlauf der Therapie den Fragen der Jugendlichen stellen – </a:t>
                </a:r>
                <a:r>
                  <a:rPr lang="de-DE" sz="1600" i="1" dirty="0" err="1">
                    <a:solidFill>
                      <a:schemeClr val="tx1"/>
                    </a:solidFill>
                  </a:rPr>
                  <a:t>Alcomedia</a:t>
                </a:r>
                <a:r>
                  <a:rPr lang="de-DE" sz="1600" dirty="0">
                    <a:solidFill>
                      <a:schemeClr val="tx1"/>
                    </a:solidFill>
                  </a:rPr>
                  <a:t>: Erfahrungen unter simuliertem Einfluss</a:t>
                </a:r>
              </a:p>
            </p:txBody>
          </p:sp>
          <p:sp>
            <p:nvSpPr>
              <p:cNvPr id="19" name="Rechteck: abgerundete Ecken 18">
                <a:extLst>
                  <a:ext uri="{FF2B5EF4-FFF2-40B4-BE49-F238E27FC236}">
                    <a16:creationId xmlns:a16="http://schemas.microsoft.com/office/drawing/2014/main" id="{7EC758BC-EB84-4D3C-87E8-1F0445007C1F}"/>
                  </a:ext>
                </a:extLst>
              </p:cNvPr>
              <p:cNvSpPr/>
              <p:nvPr/>
            </p:nvSpPr>
            <p:spPr>
              <a:xfrm>
                <a:off x="957428" y="4187698"/>
                <a:ext cx="624782" cy="6998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a:p>
                <a:pPr algn="ctr"/>
                <a:r>
                  <a:rPr lang="de-DE" sz="1600" dirty="0">
                    <a:solidFill>
                      <a:schemeClr val="tx1"/>
                    </a:solidFill>
                  </a:rPr>
                  <a:t>10</a:t>
                </a:r>
                <a:r>
                  <a:rPr lang="de-DE" dirty="0">
                    <a:solidFill>
                      <a:schemeClr val="tx1"/>
                    </a:solidFill>
                  </a:rPr>
                  <a:t>	</a:t>
                </a:r>
              </a:p>
            </p:txBody>
          </p:sp>
        </p:grpSp>
        <p:grpSp>
          <p:nvGrpSpPr>
            <p:cNvPr id="32" name="Gruppieren 31">
              <a:extLst>
                <a:ext uri="{FF2B5EF4-FFF2-40B4-BE49-F238E27FC236}">
                  <a16:creationId xmlns:a16="http://schemas.microsoft.com/office/drawing/2014/main" id="{E5CB8EE8-286E-4429-A5ED-03A50915661F}"/>
                </a:ext>
              </a:extLst>
            </p:cNvPr>
            <p:cNvGrpSpPr/>
            <p:nvPr/>
          </p:nvGrpSpPr>
          <p:grpSpPr>
            <a:xfrm>
              <a:off x="957428" y="1993807"/>
              <a:ext cx="10277143" cy="713019"/>
              <a:chOff x="957428" y="1988250"/>
              <a:chExt cx="10277143" cy="713019"/>
            </a:xfrm>
            <a:grpFill/>
          </p:grpSpPr>
          <p:sp>
            <p:nvSpPr>
              <p:cNvPr id="5" name="Rechteck: abgerundete Ecken 4"/>
              <p:cNvSpPr/>
              <p:nvPr/>
            </p:nvSpPr>
            <p:spPr>
              <a:xfrm>
                <a:off x="1661103" y="1988250"/>
                <a:ext cx="9573468" cy="713019"/>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chemeClr val="tx1"/>
                    </a:solidFill>
                  </a:rPr>
                  <a:t>Präventionsunterricht mit den Schwerpunkten Genuss und Sucht, Umgang mit Konflikten, Medienkompetenztraining, Schönheitsideale  –  Aufgreifen des </a:t>
                </a:r>
                <a:r>
                  <a:rPr lang="de-DE" sz="1600" i="1" dirty="0">
                    <a:solidFill>
                      <a:schemeClr val="tx1"/>
                    </a:solidFill>
                  </a:rPr>
                  <a:t>Klassenrates</a:t>
                </a:r>
                <a:r>
                  <a:rPr lang="de-DE" sz="1600" dirty="0">
                    <a:solidFill>
                      <a:schemeClr val="tx1"/>
                    </a:solidFill>
                  </a:rPr>
                  <a:t> </a:t>
                </a:r>
                <a:r>
                  <a:rPr lang="de-DE" sz="1600" i="1" dirty="0">
                    <a:solidFill>
                      <a:schemeClr val="tx1"/>
                    </a:solidFill>
                  </a:rPr>
                  <a:t>– </a:t>
                </a:r>
                <a:r>
                  <a:rPr lang="de-DE" sz="1600" dirty="0">
                    <a:solidFill>
                      <a:schemeClr val="tx1"/>
                    </a:solidFill>
                  </a:rPr>
                  <a:t>Schwerin-Fahrt </a:t>
                </a:r>
              </a:p>
            </p:txBody>
          </p:sp>
          <p:sp>
            <p:nvSpPr>
              <p:cNvPr id="20" name="Rechteck: abgerundete Ecken 19">
                <a:extLst>
                  <a:ext uri="{FF2B5EF4-FFF2-40B4-BE49-F238E27FC236}">
                    <a16:creationId xmlns:a16="http://schemas.microsoft.com/office/drawing/2014/main" id="{8A8C3BB8-AF85-4F26-A712-257D7F46D710}"/>
                  </a:ext>
                </a:extLst>
              </p:cNvPr>
              <p:cNvSpPr/>
              <p:nvPr/>
            </p:nvSpPr>
            <p:spPr>
              <a:xfrm>
                <a:off x="957428" y="1988250"/>
                <a:ext cx="624780" cy="713019"/>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7</a:t>
                </a:r>
                <a:endParaRPr lang="de-DE" dirty="0">
                  <a:solidFill>
                    <a:schemeClr val="tx1"/>
                  </a:solidFill>
                </a:endParaRPr>
              </a:p>
            </p:txBody>
          </p:sp>
        </p:grpSp>
        <p:grpSp>
          <p:nvGrpSpPr>
            <p:cNvPr id="36" name="Gruppieren 35">
              <a:extLst>
                <a:ext uri="{FF2B5EF4-FFF2-40B4-BE49-F238E27FC236}">
                  <a16:creationId xmlns:a16="http://schemas.microsoft.com/office/drawing/2014/main" id="{338E6F73-DD8E-4979-9FFF-3DF0C5706989}"/>
                </a:ext>
              </a:extLst>
            </p:cNvPr>
            <p:cNvGrpSpPr/>
            <p:nvPr/>
          </p:nvGrpSpPr>
          <p:grpSpPr>
            <a:xfrm>
              <a:off x="957428" y="4891594"/>
              <a:ext cx="10277143" cy="699878"/>
              <a:chOff x="957428" y="4919551"/>
              <a:chExt cx="10277143" cy="699878"/>
            </a:xfrm>
            <a:grpFill/>
          </p:grpSpPr>
          <p:sp>
            <p:nvSpPr>
              <p:cNvPr id="15" name="Rechteck: abgerundete Ecken 14">
                <a:extLst>
                  <a:ext uri="{FF2B5EF4-FFF2-40B4-BE49-F238E27FC236}">
                    <a16:creationId xmlns:a16="http://schemas.microsoft.com/office/drawing/2014/main" id="{F2312641-675D-4FE7-881B-530F3B9B074F}"/>
                  </a:ext>
                </a:extLst>
              </p:cNvPr>
              <p:cNvSpPr/>
              <p:nvPr/>
            </p:nvSpPr>
            <p:spPr>
              <a:xfrm>
                <a:off x="1661102" y="4919551"/>
                <a:ext cx="9573469" cy="69987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chemeClr val="tx1"/>
                    </a:solidFill>
                  </a:rPr>
                  <a:t>Seminar zum Stress- und Zeitmanagement</a:t>
                </a:r>
                <a:endParaRPr lang="de-DE" sz="1600" i="1" dirty="0">
                  <a:solidFill>
                    <a:schemeClr val="tx1"/>
                  </a:solidFill>
                </a:endParaRPr>
              </a:p>
            </p:txBody>
          </p:sp>
          <p:sp>
            <p:nvSpPr>
              <p:cNvPr id="21" name="Rechteck: abgerundete Ecken 20">
                <a:extLst>
                  <a:ext uri="{FF2B5EF4-FFF2-40B4-BE49-F238E27FC236}">
                    <a16:creationId xmlns:a16="http://schemas.microsoft.com/office/drawing/2014/main" id="{39BCFD3C-D12D-48B7-8DA1-6E4F63ACE286}"/>
                  </a:ext>
                </a:extLst>
              </p:cNvPr>
              <p:cNvSpPr/>
              <p:nvPr/>
            </p:nvSpPr>
            <p:spPr>
              <a:xfrm>
                <a:off x="957428" y="4919554"/>
                <a:ext cx="624782" cy="6998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11</a:t>
                </a:r>
                <a:endParaRPr lang="de-DE" dirty="0">
                  <a:solidFill>
                    <a:schemeClr val="tx1"/>
                  </a:solidFill>
                </a:endParaRPr>
              </a:p>
            </p:txBody>
          </p:sp>
        </p:grpSp>
        <p:grpSp>
          <p:nvGrpSpPr>
            <p:cNvPr id="37" name="Gruppieren 36">
              <a:extLst>
                <a:ext uri="{FF2B5EF4-FFF2-40B4-BE49-F238E27FC236}">
                  <a16:creationId xmlns:a16="http://schemas.microsoft.com/office/drawing/2014/main" id="{CDAB4502-D054-43FD-99F1-E4A47DC4E503}"/>
                </a:ext>
              </a:extLst>
            </p:cNvPr>
            <p:cNvGrpSpPr/>
            <p:nvPr/>
          </p:nvGrpSpPr>
          <p:grpSpPr>
            <a:xfrm>
              <a:off x="957428" y="5612759"/>
              <a:ext cx="10277143" cy="699877"/>
              <a:chOff x="957428" y="5612759"/>
              <a:chExt cx="10277143" cy="699877"/>
            </a:xfrm>
            <a:grpFill/>
          </p:grpSpPr>
          <p:sp>
            <p:nvSpPr>
              <p:cNvPr id="24" name="Rechteck: abgerundete Ecken 23">
                <a:extLst>
                  <a:ext uri="{FF2B5EF4-FFF2-40B4-BE49-F238E27FC236}">
                    <a16:creationId xmlns:a16="http://schemas.microsoft.com/office/drawing/2014/main" id="{53727C39-FB05-410B-A9D6-AD28FDB65111}"/>
                  </a:ext>
                </a:extLst>
              </p:cNvPr>
              <p:cNvSpPr/>
              <p:nvPr/>
            </p:nvSpPr>
            <p:spPr>
              <a:xfrm>
                <a:off x="1661102" y="5619428"/>
                <a:ext cx="9573469" cy="69320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err="1">
                    <a:solidFill>
                      <a:schemeClr val="tx1"/>
                    </a:solidFill>
                  </a:rPr>
                  <a:t>VertrauensschülerInnen</a:t>
                </a:r>
                <a:r>
                  <a:rPr lang="de-DE" sz="1600" dirty="0">
                    <a:solidFill>
                      <a:schemeClr val="tx1"/>
                    </a:solidFill>
                  </a:rPr>
                  <a:t>-Programm </a:t>
                </a:r>
                <a:r>
                  <a:rPr lang="de-DE" sz="1600" i="1" dirty="0">
                    <a:solidFill>
                      <a:schemeClr val="tx1"/>
                    </a:solidFill>
                  </a:rPr>
                  <a:t>Safe</a:t>
                </a:r>
                <a:r>
                  <a:rPr lang="de-DE" sz="1600" dirty="0">
                    <a:solidFill>
                      <a:schemeClr val="tx1"/>
                    </a:solidFill>
                  </a:rPr>
                  <a:t> </a:t>
                </a:r>
                <a:r>
                  <a:rPr lang="de-DE" sz="1600" i="1" dirty="0">
                    <a:solidFill>
                      <a:schemeClr val="tx1"/>
                    </a:solidFill>
                  </a:rPr>
                  <a:t>Place</a:t>
                </a:r>
              </a:p>
            </p:txBody>
          </p:sp>
          <p:sp>
            <p:nvSpPr>
              <p:cNvPr id="25" name="Rechteck: abgerundete Ecken 24">
                <a:extLst>
                  <a:ext uri="{FF2B5EF4-FFF2-40B4-BE49-F238E27FC236}">
                    <a16:creationId xmlns:a16="http://schemas.microsoft.com/office/drawing/2014/main" id="{76CE8EED-CAEC-410E-B1CB-C24154DA0156}"/>
                  </a:ext>
                </a:extLst>
              </p:cNvPr>
              <p:cNvSpPr/>
              <p:nvPr/>
            </p:nvSpPr>
            <p:spPr>
              <a:xfrm>
                <a:off x="957428" y="5612759"/>
                <a:ext cx="624781" cy="69987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7-12</a:t>
                </a:r>
                <a:endParaRPr lang="de-DE" dirty="0">
                  <a:solidFill>
                    <a:schemeClr val="tx1"/>
                  </a:solidFill>
                </a:endParaRPr>
              </a:p>
            </p:txBody>
          </p:sp>
        </p:grpSp>
      </p:grpSp>
    </p:spTree>
    <p:extLst>
      <p:ext uri="{BB962C8B-B14F-4D97-AF65-F5344CB8AC3E}">
        <p14:creationId xmlns:p14="http://schemas.microsoft.com/office/powerpoint/2010/main" val="415461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8274" y="238635"/>
            <a:ext cx="10476412" cy="778494"/>
          </a:xfrm>
        </p:spPr>
        <p:txBody>
          <a:bodyPr>
            <a:normAutofit/>
          </a:bodyPr>
          <a:lstStyle/>
          <a:p>
            <a:pPr algn="ctr"/>
            <a:r>
              <a:rPr lang="de-DE" sz="4000" b="1" dirty="0"/>
              <a:t>Schwerpunkte des Präventionsunterrichts in Klasse 7</a:t>
            </a:r>
          </a:p>
        </p:txBody>
      </p:sp>
      <p:grpSp>
        <p:nvGrpSpPr>
          <p:cNvPr id="11" name="Gruppieren 10">
            <a:extLst>
              <a:ext uri="{FF2B5EF4-FFF2-40B4-BE49-F238E27FC236}">
                <a16:creationId xmlns:a16="http://schemas.microsoft.com/office/drawing/2014/main" id="{43A80663-AAB3-4A3C-9130-4A593FCDCF9A}"/>
              </a:ext>
            </a:extLst>
          </p:cNvPr>
          <p:cNvGrpSpPr/>
          <p:nvPr/>
        </p:nvGrpSpPr>
        <p:grpSpPr>
          <a:xfrm>
            <a:off x="1098852" y="1249603"/>
            <a:ext cx="10055256" cy="4608000"/>
            <a:chOff x="1100106" y="1867465"/>
            <a:chExt cx="10055256" cy="4608000"/>
          </a:xfrm>
        </p:grpSpPr>
        <p:sp>
          <p:nvSpPr>
            <p:cNvPr id="12" name="Freihandform: Form 11">
              <a:extLst>
                <a:ext uri="{FF2B5EF4-FFF2-40B4-BE49-F238E27FC236}">
                  <a16:creationId xmlns:a16="http://schemas.microsoft.com/office/drawing/2014/main" id="{8310AB8E-AEE6-4E5A-AD55-DCCD510D9A11}"/>
                </a:ext>
              </a:extLst>
            </p:cNvPr>
            <p:cNvSpPr/>
            <p:nvPr/>
          </p:nvSpPr>
          <p:spPr>
            <a:xfrm>
              <a:off x="1100106" y="1867465"/>
              <a:ext cx="3064668" cy="1008000"/>
            </a:xfrm>
            <a:custGeom>
              <a:avLst/>
              <a:gdLst>
                <a:gd name="connsiteX0" fmla="*/ 0 w 3064668"/>
                <a:gd name="connsiteY0" fmla="*/ 0 h 1008000"/>
                <a:gd name="connsiteX1" fmla="*/ 3064668 w 3064668"/>
                <a:gd name="connsiteY1" fmla="*/ 0 h 1008000"/>
                <a:gd name="connsiteX2" fmla="*/ 3064668 w 3064668"/>
                <a:gd name="connsiteY2" fmla="*/ 1008000 h 1008000"/>
                <a:gd name="connsiteX3" fmla="*/ 0 w 3064668"/>
                <a:gd name="connsiteY3" fmla="*/ 1008000 h 1008000"/>
                <a:gd name="connsiteX4" fmla="*/ 0 w 3064668"/>
                <a:gd name="connsiteY4" fmla="*/ 0 h 100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4668" h="1008000">
                  <a:moveTo>
                    <a:pt x="0" y="0"/>
                  </a:moveTo>
                  <a:lnTo>
                    <a:pt x="3064668" y="0"/>
                  </a:lnTo>
                  <a:lnTo>
                    <a:pt x="3064668" y="1008000"/>
                  </a:lnTo>
                  <a:lnTo>
                    <a:pt x="0" y="1008000"/>
                  </a:lnTo>
                  <a:lnTo>
                    <a:pt x="0" y="0"/>
                  </a:lnTo>
                  <a:close/>
                </a:path>
              </a:pathLst>
            </a:custGeom>
            <a:solidFill>
              <a:schemeClr val="accent2">
                <a:lumMod val="60000"/>
                <a:lumOff val="40000"/>
              </a:schemeClr>
            </a:solidFill>
            <a:ln w="31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0688" tIns="97536" rIns="170688" bIns="97536" numCol="1" spcCol="1270" anchor="t" anchorCtr="0">
              <a:noAutofit/>
            </a:bodyPr>
            <a:lstStyle/>
            <a:p>
              <a:pPr marL="0" lvl="0" indent="0" algn="ctr" defTabSz="1066800">
                <a:lnSpc>
                  <a:spcPct val="100000"/>
                </a:lnSpc>
                <a:spcBef>
                  <a:spcPct val="0"/>
                </a:spcBef>
                <a:spcAft>
                  <a:spcPct val="35000"/>
                </a:spcAft>
                <a:buNone/>
              </a:pPr>
              <a:r>
                <a:rPr lang="de-DE" sz="2700" kern="1200" dirty="0">
                  <a:solidFill>
                    <a:schemeClr val="tx1"/>
                  </a:solidFill>
                </a:rPr>
                <a:t>Suchtprävention</a:t>
              </a:r>
              <a:br>
                <a:rPr lang="de-DE" sz="2700" kern="1200" dirty="0">
                  <a:solidFill>
                    <a:schemeClr val="tx1"/>
                  </a:solidFill>
                </a:rPr>
              </a:br>
              <a:r>
                <a:rPr lang="de-DE" sz="1400" kern="1200" dirty="0">
                  <a:solidFill>
                    <a:schemeClr val="tx1"/>
                  </a:solidFill>
                </a:rPr>
                <a:t>Streben nach Genuss – Ausweichen vor Problemen</a:t>
              </a:r>
            </a:p>
          </p:txBody>
        </p:sp>
        <p:sp>
          <p:nvSpPr>
            <p:cNvPr id="13" name="Freihandform: Form 12">
              <a:extLst>
                <a:ext uri="{FF2B5EF4-FFF2-40B4-BE49-F238E27FC236}">
                  <a16:creationId xmlns:a16="http://schemas.microsoft.com/office/drawing/2014/main" id="{6085B4E4-3724-4E13-B8C1-3EC462C221F4}"/>
                </a:ext>
              </a:extLst>
            </p:cNvPr>
            <p:cNvSpPr/>
            <p:nvPr/>
          </p:nvSpPr>
          <p:spPr>
            <a:xfrm>
              <a:off x="1100106" y="2875465"/>
              <a:ext cx="3064668" cy="3600000"/>
            </a:xfrm>
            <a:custGeom>
              <a:avLst/>
              <a:gdLst>
                <a:gd name="connsiteX0" fmla="*/ 0 w 3064668"/>
                <a:gd name="connsiteY0" fmla="*/ 0 h 2972320"/>
                <a:gd name="connsiteX1" fmla="*/ 3064668 w 3064668"/>
                <a:gd name="connsiteY1" fmla="*/ 0 h 2972320"/>
                <a:gd name="connsiteX2" fmla="*/ 3064668 w 3064668"/>
                <a:gd name="connsiteY2" fmla="*/ 2972320 h 2972320"/>
                <a:gd name="connsiteX3" fmla="*/ 0 w 3064668"/>
                <a:gd name="connsiteY3" fmla="*/ 2972320 h 2972320"/>
                <a:gd name="connsiteX4" fmla="*/ 0 w 3064668"/>
                <a:gd name="connsiteY4" fmla="*/ 0 h 2972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4668" h="2972320">
                  <a:moveTo>
                    <a:pt x="0" y="0"/>
                  </a:moveTo>
                  <a:lnTo>
                    <a:pt x="3064668" y="0"/>
                  </a:lnTo>
                  <a:lnTo>
                    <a:pt x="3064668" y="2972320"/>
                  </a:lnTo>
                  <a:lnTo>
                    <a:pt x="0" y="2972320"/>
                  </a:lnTo>
                  <a:lnTo>
                    <a:pt x="0" y="0"/>
                  </a:lnTo>
                  <a:close/>
                </a:path>
              </a:pathLst>
            </a:custGeom>
            <a:ln w="3175">
              <a:solidFill>
                <a:schemeClr val="tx1"/>
              </a:solidFill>
            </a:ln>
          </p:spPr>
          <p:style>
            <a:lnRef idx="2">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de-DE" sz="1900" kern="1200" dirty="0"/>
                <a:t>Was ist Sucht? </a:t>
              </a:r>
            </a:p>
            <a:p>
              <a:pPr marL="171450" lvl="1" indent="-171450" algn="l" defTabSz="711200">
                <a:lnSpc>
                  <a:spcPct val="90000"/>
                </a:lnSpc>
                <a:spcBef>
                  <a:spcPct val="0"/>
                </a:spcBef>
                <a:spcAft>
                  <a:spcPct val="15000"/>
                </a:spcAft>
                <a:buChar char="•"/>
              </a:pPr>
              <a:r>
                <a:rPr lang="de-DE" sz="1900" kern="1200" dirty="0"/>
                <a:t>Unterscheidung Genuss und Sucht</a:t>
              </a:r>
            </a:p>
            <a:p>
              <a:pPr marL="171450" lvl="1" indent="-171450" algn="l" defTabSz="711200">
                <a:lnSpc>
                  <a:spcPct val="90000"/>
                </a:lnSpc>
                <a:spcBef>
                  <a:spcPct val="0"/>
                </a:spcBef>
                <a:spcAft>
                  <a:spcPct val="15000"/>
                </a:spcAft>
                <a:buChar char="•"/>
              </a:pPr>
              <a:r>
                <a:rPr lang="de-DE" sz="1900" kern="1200" dirty="0"/>
                <a:t>Warum werden Menschen süchtig?</a:t>
              </a:r>
            </a:p>
            <a:p>
              <a:pPr marL="171450" lvl="1" indent="-171450" algn="l" defTabSz="711200">
                <a:lnSpc>
                  <a:spcPct val="90000"/>
                </a:lnSpc>
                <a:spcBef>
                  <a:spcPct val="0"/>
                </a:spcBef>
                <a:spcAft>
                  <a:spcPct val="15000"/>
                </a:spcAft>
                <a:buChar char="•"/>
              </a:pPr>
              <a:r>
                <a:rPr lang="de-DE" sz="1900" kern="1200" dirty="0"/>
                <a:t>Wie kann man sich davor schützen?</a:t>
              </a:r>
            </a:p>
            <a:p>
              <a:pPr marL="171450" lvl="1" indent="-171450" algn="l" defTabSz="711200">
                <a:lnSpc>
                  <a:spcPct val="90000"/>
                </a:lnSpc>
                <a:spcBef>
                  <a:spcPct val="0"/>
                </a:spcBef>
                <a:spcAft>
                  <a:spcPct val="15000"/>
                </a:spcAft>
                <a:buChar char="•"/>
              </a:pPr>
              <a:r>
                <a:rPr lang="de-DE" sz="1900" kern="1200" dirty="0"/>
                <a:t>Was stärkt mich dagegen?</a:t>
              </a:r>
            </a:p>
            <a:p>
              <a:pPr marL="0" lvl="1" algn="l" defTabSz="711200">
                <a:lnSpc>
                  <a:spcPct val="90000"/>
                </a:lnSpc>
                <a:spcBef>
                  <a:spcPct val="0"/>
                </a:spcBef>
                <a:spcAft>
                  <a:spcPct val="15000"/>
                </a:spcAft>
              </a:pPr>
              <a:endParaRPr lang="de-DE" sz="1900" kern="1200" dirty="0"/>
            </a:p>
          </p:txBody>
        </p:sp>
        <p:sp>
          <p:nvSpPr>
            <p:cNvPr id="14" name="Freihandform: Form 13">
              <a:extLst>
                <a:ext uri="{FF2B5EF4-FFF2-40B4-BE49-F238E27FC236}">
                  <a16:creationId xmlns:a16="http://schemas.microsoft.com/office/drawing/2014/main" id="{1E7912E1-D7AB-40E4-AF22-841BB930DA68}"/>
                </a:ext>
              </a:extLst>
            </p:cNvPr>
            <p:cNvSpPr/>
            <p:nvPr/>
          </p:nvSpPr>
          <p:spPr>
            <a:xfrm>
              <a:off x="4593828" y="1867465"/>
              <a:ext cx="3064668" cy="1008000"/>
            </a:xfrm>
            <a:custGeom>
              <a:avLst/>
              <a:gdLst>
                <a:gd name="connsiteX0" fmla="*/ 0 w 3064668"/>
                <a:gd name="connsiteY0" fmla="*/ 0 h 1008000"/>
                <a:gd name="connsiteX1" fmla="*/ 3064668 w 3064668"/>
                <a:gd name="connsiteY1" fmla="*/ 0 h 1008000"/>
                <a:gd name="connsiteX2" fmla="*/ 3064668 w 3064668"/>
                <a:gd name="connsiteY2" fmla="*/ 1008000 h 1008000"/>
                <a:gd name="connsiteX3" fmla="*/ 0 w 3064668"/>
                <a:gd name="connsiteY3" fmla="*/ 1008000 h 1008000"/>
                <a:gd name="connsiteX4" fmla="*/ 0 w 3064668"/>
                <a:gd name="connsiteY4" fmla="*/ 0 h 100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4668" h="1008000">
                  <a:moveTo>
                    <a:pt x="0" y="0"/>
                  </a:moveTo>
                  <a:lnTo>
                    <a:pt x="3064668" y="0"/>
                  </a:lnTo>
                  <a:lnTo>
                    <a:pt x="3064668" y="1008000"/>
                  </a:lnTo>
                  <a:lnTo>
                    <a:pt x="0" y="1008000"/>
                  </a:lnTo>
                  <a:lnTo>
                    <a:pt x="0" y="0"/>
                  </a:lnTo>
                  <a:close/>
                </a:path>
              </a:pathLst>
            </a:custGeom>
            <a:solidFill>
              <a:srgbClr val="92D050"/>
            </a:solidFill>
            <a:ln w="31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0688" tIns="97536" rIns="170688" bIns="97536" numCol="1" spcCol="1270" anchor="t" anchorCtr="0">
              <a:noAutofit/>
            </a:bodyPr>
            <a:lstStyle/>
            <a:p>
              <a:pPr marL="0" lvl="0" indent="0" algn="ctr" defTabSz="1066800">
                <a:lnSpc>
                  <a:spcPct val="90000"/>
                </a:lnSpc>
                <a:spcBef>
                  <a:spcPct val="0"/>
                </a:spcBef>
                <a:spcAft>
                  <a:spcPct val="35000"/>
                </a:spcAft>
                <a:buNone/>
              </a:pPr>
              <a:r>
                <a:rPr lang="de-DE" sz="2700" kern="1200" dirty="0">
                  <a:solidFill>
                    <a:schemeClr val="tx1"/>
                  </a:solidFill>
                </a:rPr>
                <a:t>Gewaltprävention</a:t>
              </a:r>
              <a:br>
                <a:rPr lang="de-DE" sz="2700" kern="1200" dirty="0">
                  <a:solidFill>
                    <a:schemeClr val="tx1"/>
                  </a:solidFill>
                </a:rPr>
              </a:br>
              <a:r>
                <a:rPr lang="de-DE" sz="1400" kern="1200" dirty="0">
                  <a:solidFill>
                    <a:schemeClr val="tx1"/>
                  </a:solidFill>
                </a:rPr>
                <a:t>Umgang mit Konflikten</a:t>
              </a:r>
            </a:p>
          </p:txBody>
        </p:sp>
        <p:sp>
          <p:nvSpPr>
            <p:cNvPr id="15" name="Freihandform: Form 14">
              <a:extLst>
                <a:ext uri="{FF2B5EF4-FFF2-40B4-BE49-F238E27FC236}">
                  <a16:creationId xmlns:a16="http://schemas.microsoft.com/office/drawing/2014/main" id="{12FA39D6-2386-4D31-B997-A92BB3C97F44}"/>
                </a:ext>
              </a:extLst>
            </p:cNvPr>
            <p:cNvSpPr/>
            <p:nvPr/>
          </p:nvSpPr>
          <p:spPr>
            <a:xfrm>
              <a:off x="4593828" y="2875465"/>
              <a:ext cx="3064668" cy="3600000"/>
            </a:xfrm>
            <a:custGeom>
              <a:avLst/>
              <a:gdLst>
                <a:gd name="connsiteX0" fmla="*/ 0 w 3064668"/>
                <a:gd name="connsiteY0" fmla="*/ 0 h 2972320"/>
                <a:gd name="connsiteX1" fmla="*/ 3064668 w 3064668"/>
                <a:gd name="connsiteY1" fmla="*/ 0 h 2972320"/>
                <a:gd name="connsiteX2" fmla="*/ 3064668 w 3064668"/>
                <a:gd name="connsiteY2" fmla="*/ 2972320 h 2972320"/>
                <a:gd name="connsiteX3" fmla="*/ 0 w 3064668"/>
                <a:gd name="connsiteY3" fmla="*/ 2972320 h 2972320"/>
                <a:gd name="connsiteX4" fmla="*/ 0 w 3064668"/>
                <a:gd name="connsiteY4" fmla="*/ 0 h 2972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4668" h="2972320">
                  <a:moveTo>
                    <a:pt x="0" y="0"/>
                  </a:moveTo>
                  <a:lnTo>
                    <a:pt x="3064668" y="0"/>
                  </a:lnTo>
                  <a:lnTo>
                    <a:pt x="3064668" y="2972320"/>
                  </a:lnTo>
                  <a:lnTo>
                    <a:pt x="0" y="2972320"/>
                  </a:lnTo>
                  <a:lnTo>
                    <a:pt x="0" y="0"/>
                  </a:lnTo>
                  <a:close/>
                </a:path>
              </a:pathLst>
            </a:custGeom>
            <a:ln w="3175">
              <a:solidFill>
                <a:schemeClr val="tx1"/>
              </a:solidFill>
            </a:ln>
          </p:spPr>
          <p:style>
            <a:lnRef idx="2">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de-DE" sz="1900" kern="1200" dirty="0"/>
                <a:t>Was ist Gewalt?</a:t>
              </a:r>
            </a:p>
            <a:p>
              <a:pPr marL="171450" lvl="1" indent="-171450" algn="l" defTabSz="711200">
                <a:lnSpc>
                  <a:spcPct val="90000"/>
                </a:lnSpc>
                <a:spcBef>
                  <a:spcPct val="0"/>
                </a:spcBef>
                <a:spcAft>
                  <a:spcPct val="15000"/>
                </a:spcAft>
                <a:buChar char="•"/>
              </a:pPr>
              <a:r>
                <a:rPr lang="de-DE" sz="1900" kern="1200" dirty="0"/>
                <a:t>Was ist (Cyber-)Mobbing?</a:t>
              </a:r>
            </a:p>
            <a:p>
              <a:pPr marL="171450" lvl="1" indent="-171450" algn="l" defTabSz="711200">
                <a:lnSpc>
                  <a:spcPct val="90000"/>
                </a:lnSpc>
                <a:spcBef>
                  <a:spcPct val="0"/>
                </a:spcBef>
                <a:spcAft>
                  <a:spcPct val="15000"/>
                </a:spcAft>
                <a:buChar char="•"/>
              </a:pPr>
              <a:r>
                <a:rPr lang="de-DE" sz="1900" kern="1200" dirty="0"/>
                <a:t>Wie kommunizieren wir?</a:t>
              </a:r>
            </a:p>
            <a:p>
              <a:pPr marL="171450" lvl="1" indent="-171450" algn="l" defTabSz="711200">
                <a:lnSpc>
                  <a:spcPct val="90000"/>
                </a:lnSpc>
                <a:spcBef>
                  <a:spcPct val="0"/>
                </a:spcBef>
                <a:spcAft>
                  <a:spcPct val="15000"/>
                </a:spcAft>
                <a:buChar char="•"/>
              </a:pPr>
              <a:r>
                <a:rPr lang="de-DE" sz="1900" kern="1200" dirty="0"/>
                <a:t>Wie gehe ich mit aggressivem Verhalten um?</a:t>
              </a:r>
            </a:p>
            <a:p>
              <a:pPr marL="171450" lvl="1" indent="-171450" algn="l" defTabSz="711200">
                <a:lnSpc>
                  <a:spcPct val="90000"/>
                </a:lnSpc>
                <a:spcBef>
                  <a:spcPct val="0"/>
                </a:spcBef>
                <a:spcAft>
                  <a:spcPct val="15000"/>
                </a:spcAft>
                <a:buChar char="•"/>
              </a:pPr>
              <a:r>
                <a:rPr lang="de-DE" sz="1900" kern="1200" dirty="0"/>
                <a:t>Wie kann man Konflikte lösen?</a:t>
              </a:r>
            </a:p>
            <a:p>
              <a:pPr marL="171450" lvl="1" indent="-171450" algn="l" defTabSz="711200">
                <a:lnSpc>
                  <a:spcPct val="90000"/>
                </a:lnSpc>
                <a:spcBef>
                  <a:spcPct val="0"/>
                </a:spcBef>
                <a:spcAft>
                  <a:spcPct val="15000"/>
                </a:spcAft>
                <a:buChar char="•"/>
              </a:pPr>
              <a:r>
                <a:rPr lang="de-DE" sz="1900" kern="1200" dirty="0"/>
                <a:t>Wie kann man Konflikte vermeiden?</a:t>
              </a:r>
            </a:p>
            <a:p>
              <a:pPr marL="171450" lvl="1" indent="-171450" algn="l" defTabSz="711200">
                <a:lnSpc>
                  <a:spcPct val="90000"/>
                </a:lnSpc>
                <a:spcBef>
                  <a:spcPct val="0"/>
                </a:spcBef>
                <a:spcAft>
                  <a:spcPct val="15000"/>
                </a:spcAft>
                <a:buChar char="•"/>
              </a:pPr>
              <a:r>
                <a:rPr lang="de-DE" sz="1900" kern="1200" dirty="0"/>
                <a:t>Wie verhalte ich mich in Konfliktsituationen?</a:t>
              </a:r>
            </a:p>
            <a:p>
              <a:pPr marL="171450" lvl="1" indent="-171450" algn="l" defTabSz="800100">
                <a:lnSpc>
                  <a:spcPct val="90000"/>
                </a:lnSpc>
                <a:spcBef>
                  <a:spcPct val="0"/>
                </a:spcBef>
                <a:spcAft>
                  <a:spcPct val="15000"/>
                </a:spcAft>
                <a:buChar char="•"/>
              </a:pPr>
              <a:endParaRPr lang="de-DE" sz="1900" kern="1200" dirty="0"/>
            </a:p>
          </p:txBody>
        </p:sp>
        <p:sp>
          <p:nvSpPr>
            <p:cNvPr id="16" name="Freihandform: Form 15">
              <a:extLst>
                <a:ext uri="{FF2B5EF4-FFF2-40B4-BE49-F238E27FC236}">
                  <a16:creationId xmlns:a16="http://schemas.microsoft.com/office/drawing/2014/main" id="{8700F779-AB50-422D-8B55-3D8B0057A7CF}"/>
                </a:ext>
              </a:extLst>
            </p:cNvPr>
            <p:cNvSpPr/>
            <p:nvPr/>
          </p:nvSpPr>
          <p:spPr>
            <a:xfrm>
              <a:off x="8090694" y="1867465"/>
              <a:ext cx="3064668" cy="1008000"/>
            </a:xfrm>
            <a:custGeom>
              <a:avLst/>
              <a:gdLst>
                <a:gd name="connsiteX0" fmla="*/ 0 w 3064668"/>
                <a:gd name="connsiteY0" fmla="*/ 0 h 1008000"/>
                <a:gd name="connsiteX1" fmla="*/ 3064668 w 3064668"/>
                <a:gd name="connsiteY1" fmla="*/ 0 h 1008000"/>
                <a:gd name="connsiteX2" fmla="*/ 3064668 w 3064668"/>
                <a:gd name="connsiteY2" fmla="*/ 1008000 h 1008000"/>
                <a:gd name="connsiteX3" fmla="*/ 0 w 3064668"/>
                <a:gd name="connsiteY3" fmla="*/ 1008000 h 1008000"/>
                <a:gd name="connsiteX4" fmla="*/ 0 w 3064668"/>
                <a:gd name="connsiteY4" fmla="*/ 0 h 100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4668" h="1008000">
                  <a:moveTo>
                    <a:pt x="0" y="0"/>
                  </a:moveTo>
                  <a:lnTo>
                    <a:pt x="3064668" y="0"/>
                  </a:lnTo>
                  <a:lnTo>
                    <a:pt x="3064668" y="1008000"/>
                  </a:lnTo>
                  <a:lnTo>
                    <a:pt x="0" y="1008000"/>
                  </a:lnTo>
                  <a:lnTo>
                    <a:pt x="0" y="0"/>
                  </a:lnTo>
                  <a:close/>
                </a:path>
              </a:pathLst>
            </a:custGeom>
            <a:solidFill>
              <a:srgbClr val="FFC000"/>
            </a:solidFill>
            <a:ln w="31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92024" tIns="109728" rIns="192024" bIns="109728" numCol="1" spcCol="1270" anchor="t" anchorCtr="0">
              <a:noAutofit/>
            </a:bodyPr>
            <a:lstStyle/>
            <a:p>
              <a:pPr marL="0" lvl="0" indent="0" algn="ctr" defTabSz="1200150">
                <a:lnSpc>
                  <a:spcPct val="90000"/>
                </a:lnSpc>
                <a:spcBef>
                  <a:spcPct val="0"/>
                </a:spcBef>
                <a:spcAft>
                  <a:spcPct val="35000"/>
                </a:spcAft>
                <a:buNone/>
              </a:pPr>
              <a:r>
                <a:rPr lang="de-DE" sz="2700" kern="1200" dirty="0">
                  <a:solidFill>
                    <a:schemeClr val="tx1"/>
                  </a:solidFill>
                </a:rPr>
                <a:t>Medienkompetenz</a:t>
              </a:r>
              <a:br>
                <a:rPr lang="de-DE" sz="2700" kern="1200" dirty="0">
                  <a:solidFill>
                    <a:schemeClr val="tx1"/>
                  </a:solidFill>
                </a:rPr>
              </a:br>
              <a:r>
                <a:rPr lang="de-DE" sz="1400" kern="1200" dirty="0">
                  <a:solidFill>
                    <a:schemeClr val="tx1"/>
                  </a:solidFill>
                </a:rPr>
                <a:t>Bewusster und sinnvoller Einsatz neuer Medien</a:t>
              </a:r>
            </a:p>
          </p:txBody>
        </p:sp>
        <p:sp>
          <p:nvSpPr>
            <p:cNvPr id="17" name="Freihandform: Form 16">
              <a:extLst>
                <a:ext uri="{FF2B5EF4-FFF2-40B4-BE49-F238E27FC236}">
                  <a16:creationId xmlns:a16="http://schemas.microsoft.com/office/drawing/2014/main" id="{B91F5E54-3CF0-482B-A695-902040314DDA}"/>
                </a:ext>
              </a:extLst>
            </p:cNvPr>
            <p:cNvSpPr/>
            <p:nvPr/>
          </p:nvSpPr>
          <p:spPr>
            <a:xfrm>
              <a:off x="8087551" y="2875465"/>
              <a:ext cx="3064668" cy="3600000"/>
            </a:xfrm>
            <a:custGeom>
              <a:avLst/>
              <a:gdLst>
                <a:gd name="connsiteX0" fmla="*/ 0 w 3064668"/>
                <a:gd name="connsiteY0" fmla="*/ 0 h 2972320"/>
                <a:gd name="connsiteX1" fmla="*/ 3064668 w 3064668"/>
                <a:gd name="connsiteY1" fmla="*/ 0 h 2972320"/>
                <a:gd name="connsiteX2" fmla="*/ 3064668 w 3064668"/>
                <a:gd name="connsiteY2" fmla="*/ 2972320 h 2972320"/>
                <a:gd name="connsiteX3" fmla="*/ 0 w 3064668"/>
                <a:gd name="connsiteY3" fmla="*/ 2972320 h 2972320"/>
                <a:gd name="connsiteX4" fmla="*/ 0 w 3064668"/>
                <a:gd name="connsiteY4" fmla="*/ 0 h 2972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4668" h="2972320">
                  <a:moveTo>
                    <a:pt x="0" y="0"/>
                  </a:moveTo>
                  <a:lnTo>
                    <a:pt x="3064668" y="0"/>
                  </a:lnTo>
                  <a:lnTo>
                    <a:pt x="3064668" y="2972320"/>
                  </a:lnTo>
                  <a:lnTo>
                    <a:pt x="0" y="2972320"/>
                  </a:lnTo>
                  <a:lnTo>
                    <a:pt x="0" y="0"/>
                  </a:lnTo>
                  <a:close/>
                </a:path>
              </a:pathLst>
            </a:custGeom>
            <a:ln w="3175">
              <a:solidFill>
                <a:schemeClr val="tx1"/>
              </a:solidFill>
            </a:ln>
          </p:spPr>
          <p:style>
            <a:lnRef idx="2">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de-DE" sz="1900" kern="1200" dirty="0"/>
                <a:t>Was sind Medien?</a:t>
              </a:r>
            </a:p>
            <a:p>
              <a:pPr marL="171450" lvl="1" indent="-171450" algn="l" defTabSz="711200">
                <a:lnSpc>
                  <a:spcPct val="90000"/>
                </a:lnSpc>
                <a:spcBef>
                  <a:spcPct val="0"/>
                </a:spcBef>
                <a:spcAft>
                  <a:spcPct val="15000"/>
                </a:spcAft>
                <a:buChar char="•"/>
              </a:pPr>
              <a:r>
                <a:rPr lang="de-DE" sz="1900" kern="1200" dirty="0"/>
                <a:t>Wie nutze ich Medien?</a:t>
              </a:r>
            </a:p>
            <a:p>
              <a:pPr marL="171450" lvl="1" indent="-171450" algn="l" defTabSz="711200">
                <a:lnSpc>
                  <a:spcPct val="90000"/>
                </a:lnSpc>
                <a:spcBef>
                  <a:spcPct val="0"/>
                </a:spcBef>
                <a:spcAft>
                  <a:spcPct val="15000"/>
                </a:spcAft>
                <a:buChar char="•"/>
              </a:pPr>
              <a:r>
                <a:rPr lang="de-DE" sz="1900" kern="1200" dirty="0"/>
                <a:t>Was ist eine sinnvolle Nutzung von Medien?</a:t>
              </a:r>
            </a:p>
            <a:p>
              <a:pPr marL="171450" lvl="1" indent="-171450" algn="l" defTabSz="711200">
                <a:lnSpc>
                  <a:spcPct val="90000"/>
                </a:lnSpc>
                <a:spcBef>
                  <a:spcPct val="0"/>
                </a:spcBef>
                <a:spcAft>
                  <a:spcPct val="15000"/>
                </a:spcAft>
                <a:buChar char="•"/>
              </a:pPr>
              <a:r>
                <a:rPr lang="de-DE" sz="1900" kern="1200" dirty="0"/>
                <a:t>Welche Risiken bergen Soziale Medien und </a:t>
              </a:r>
              <a:r>
                <a:rPr lang="de-DE" sz="1900" kern="1200" dirty="0" err="1"/>
                <a:t>Messengerdienste</a:t>
              </a:r>
              <a:r>
                <a:rPr lang="de-DE" sz="1900" kern="1200" dirty="0"/>
                <a:t>?</a:t>
              </a:r>
            </a:p>
            <a:p>
              <a:pPr marL="171450" lvl="1" indent="-171450" algn="l" defTabSz="711200">
                <a:lnSpc>
                  <a:spcPct val="90000"/>
                </a:lnSpc>
                <a:spcBef>
                  <a:spcPct val="0"/>
                </a:spcBef>
                <a:spcAft>
                  <a:spcPct val="15000"/>
                </a:spcAft>
                <a:buChar char="•"/>
              </a:pPr>
              <a:r>
                <a:rPr lang="de-DE" sz="1900" kern="1200" dirty="0"/>
                <a:t>Was ist meine Privatsphäre und wie schütze ich sie?</a:t>
              </a:r>
            </a:p>
            <a:p>
              <a:pPr marL="171450" lvl="1" indent="-171450" algn="l" defTabSz="711200">
                <a:lnSpc>
                  <a:spcPct val="90000"/>
                </a:lnSpc>
                <a:spcBef>
                  <a:spcPct val="0"/>
                </a:spcBef>
                <a:spcAft>
                  <a:spcPct val="15000"/>
                </a:spcAft>
                <a:buChar char="•"/>
              </a:pPr>
              <a:r>
                <a:rPr lang="de-DE" sz="1900" kern="1200" dirty="0"/>
                <a:t>Wie kann ich meinen Medienkonsum kontrollieren?</a:t>
              </a:r>
            </a:p>
          </p:txBody>
        </p:sp>
      </p:grpSp>
    </p:spTree>
    <p:extLst>
      <p:ext uri="{BB962C8B-B14F-4D97-AF65-F5344CB8AC3E}">
        <p14:creationId xmlns:p14="http://schemas.microsoft.com/office/powerpoint/2010/main" val="249161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lvl="0" algn="ctr"/>
            <a:r>
              <a:rPr lang="de-DE" b="1" dirty="0"/>
              <a:t>Lernziele Suchtprävention</a:t>
            </a:r>
            <a:br>
              <a:rPr lang="de-DE" b="1" dirty="0"/>
            </a:br>
            <a:r>
              <a:rPr lang="de-DE" sz="2000" dirty="0"/>
              <a:t>Unterrichtseinheit: </a:t>
            </a:r>
            <a:r>
              <a:rPr lang="de-DE" sz="2000" dirty="0">
                <a:solidFill>
                  <a:schemeClr val="tx1"/>
                </a:solidFill>
              </a:rPr>
              <a:t>Streben nach Genuss – Ausweichen vor Problemen</a:t>
            </a:r>
            <a:endParaRPr lang="de-DE" sz="2000" b="1" dirty="0"/>
          </a:p>
        </p:txBody>
      </p:sp>
      <p:sp>
        <p:nvSpPr>
          <p:cNvPr id="3" name="Inhaltsplatzhalter 2"/>
          <p:cNvSpPr>
            <a:spLocks noGrp="1"/>
          </p:cNvSpPr>
          <p:nvPr>
            <p:ph idx="1"/>
          </p:nvPr>
        </p:nvSpPr>
        <p:spPr>
          <a:gradFill flip="none" rotWithShape="1">
            <a:gsLst>
              <a:gs pos="0">
                <a:schemeClr val="accent2">
                  <a:lumMod val="60000"/>
                  <a:lumOff val="40000"/>
                </a:schemeClr>
              </a:gs>
              <a:gs pos="50000">
                <a:schemeClr val="accent2">
                  <a:lumMod val="60000"/>
                  <a:lumOff val="40000"/>
                  <a:tint val="44500"/>
                  <a:satMod val="160000"/>
                </a:schemeClr>
              </a:gs>
              <a:gs pos="100000">
                <a:schemeClr val="accent2">
                  <a:lumMod val="60000"/>
                  <a:lumOff val="40000"/>
                  <a:tint val="23500"/>
                  <a:satMod val="160000"/>
                </a:schemeClr>
              </a:gs>
            </a:gsLst>
            <a:lin ang="16200000" scaled="1"/>
            <a:tileRect/>
          </a:gradFill>
          <a:ln w="3175">
            <a:solidFill>
              <a:schemeClr val="accent2"/>
            </a:solidFill>
          </a:ln>
        </p:spPr>
        <p:txBody>
          <a:bodyPr>
            <a:noAutofit/>
          </a:bodyPr>
          <a:lstStyle/>
          <a:p>
            <a:pPr marL="201168" lvl="1" indent="0" fontAlgn="b">
              <a:lnSpc>
                <a:spcPct val="100000"/>
              </a:lnSpc>
              <a:spcBef>
                <a:spcPts val="0"/>
              </a:spcBef>
              <a:spcAft>
                <a:spcPts val="0"/>
              </a:spcAft>
              <a:buClrTx/>
              <a:buNone/>
            </a:pPr>
            <a:r>
              <a:rPr lang="de-DE" altLang="de-DE" sz="2400" dirty="0">
                <a:cs typeface="Arial" panose="020B0604020202020204" pitchFamily="34" charset="0"/>
              </a:rPr>
              <a:t>Die Schülerinnen und Schüler sollen: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zwischen Genussverhalten und riskantem Konsumverhalten unterscheiden können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Modelle zur Entstehung von Sucht erläutern können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in Rollenspielen mögliche Verhaltensweisen und Einstellungen ausprobieren und reflektieren können.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Bedingungen nennen können, die unter Umständen den Schutz vor Sucht ermöglichen.</a:t>
            </a:r>
            <a:endParaRPr lang="de-DE" sz="2400" dirty="0"/>
          </a:p>
        </p:txBody>
      </p:sp>
      <p:sp>
        <p:nvSpPr>
          <p:cNvPr id="4" name="Rechteck 3"/>
          <p:cNvSpPr/>
          <p:nvPr/>
        </p:nvSpPr>
        <p:spPr>
          <a:xfrm>
            <a:off x="4583621" y="286603"/>
            <a:ext cx="3085717" cy="369332"/>
          </a:xfrm>
          <a:prstGeom prst="rect">
            <a:avLst/>
          </a:prstGeom>
        </p:spPr>
        <p:txBody>
          <a:bodyPr wrap="none">
            <a:spAutoFit/>
          </a:bodyPr>
          <a:lstStyle/>
          <a:p>
            <a:r>
              <a:rPr lang="de-DE" b="1" dirty="0"/>
              <a:t>Präventionsunterricht Klasse 7</a:t>
            </a:r>
            <a:endParaRPr lang="de-DE" dirty="0"/>
          </a:p>
        </p:txBody>
      </p:sp>
    </p:spTree>
    <p:extLst>
      <p:ext uri="{BB962C8B-B14F-4D97-AF65-F5344CB8AC3E}">
        <p14:creationId xmlns:p14="http://schemas.microsoft.com/office/powerpoint/2010/main" val="374029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500"/>
                                        <p:tgtEl>
                                          <p:spTgt spid="3">
                                            <p:bg/>
                                          </p:spTgt>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b="1" dirty="0"/>
              <a:t>Lernziele Gewaltprävention</a:t>
            </a:r>
            <a:br>
              <a:rPr lang="de-DE" b="1" dirty="0"/>
            </a:br>
            <a:r>
              <a:rPr lang="de-DE" sz="2000" dirty="0"/>
              <a:t>Unterrichtseinheit: </a:t>
            </a:r>
            <a:r>
              <a:rPr lang="de-DE" sz="2000" dirty="0">
                <a:solidFill>
                  <a:schemeClr val="tx1"/>
                </a:solidFill>
              </a:rPr>
              <a:t>Umgang mit Konflikten</a:t>
            </a:r>
            <a:endParaRPr lang="de-DE" sz="2000" dirty="0"/>
          </a:p>
        </p:txBody>
      </p:sp>
      <p:sp>
        <p:nvSpPr>
          <p:cNvPr id="3" name="Inhaltsplatzhalter 2"/>
          <p:cNvSpPr>
            <a:spLocks noGrp="1"/>
          </p:cNvSpPr>
          <p:nvPr>
            <p:ph idx="1"/>
          </p:nvPr>
        </p:nvSpPr>
        <p:spPr>
          <a:gradFill flip="none" rotWithShape="1">
            <a:gsLst>
              <a:gs pos="0">
                <a:srgbClr val="92D050"/>
              </a:gs>
              <a:gs pos="50000">
                <a:srgbClr val="92D050">
                  <a:tint val="44500"/>
                  <a:satMod val="160000"/>
                </a:srgbClr>
              </a:gs>
              <a:gs pos="100000">
                <a:srgbClr val="92D050">
                  <a:tint val="23500"/>
                  <a:satMod val="160000"/>
                </a:srgbClr>
              </a:gs>
            </a:gsLst>
            <a:lin ang="16200000" scaled="1"/>
            <a:tileRect/>
          </a:gradFill>
          <a:ln>
            <a:solidFill>
              <a:schemeClr val="accent5"/>
            </a:solidFill>
          </a:ln>
        </p:spPr>
        <p:txBody>
          <a:bodyPr>
            <a:noAutofit/>
          </a:bodyPr>
          <a:lstStyle/>
          <a:p>
            <a:pPr marL="201168" lvl="1" indent="0" fontAlgn="b">
              <a:lnSpc>
                <a:spcPct val="100000"/>
              </a:lnSpc>
              <a:spcBef>
                <a:spcPts val="0"/>
              </a:spcBef>
              <a:spcAft>
                <a:spcPts val="0"/>
              </a:spcAft>
              <a:buClrTx/>
              <a:buNone/>
            </a:pPr>
            <a:r>
              <a:rPr lang="de-DE" altLang="de-DE" sz="2400" dirty="0">
                <a:cs typeface="Arial" panose="020B0604020202020204" pitchFamily="34" charset="0"/>
              </a:rPr>
              <a:t>Die Schülerinnen und Schüler sollen: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die Ursachen aggressiven Verhaltens benennen können.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akzeptables Verhalten und Grenzüberschreitungen unterscheiden können.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die Tiefenschichten einer Konfliktsituation durchschauen können.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ein Kommunikationsmodell verstehen und erläutern können.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das Beziehungsgeflecht einer Mobbingsituation entschlüsseln lernen.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in Rollenspielen mögliche Verhaltensweisen und Einstellungen ausprobieren und reflektieren können.</a:t>
            </a:r>
            <a:endParaRPr lang="de-DE" sz="2400" dirty="0"/>
          </a:p>
        </p:txBody>
      </p:sp>
      <p:sp>
        <p:nvSpPr>
          <p:cNvPr id="4" name="Rechteck 3"/>
          <p:cNvSpPr/>
          <p:nvPr/>
        </p:nvSpPr>
        <p:spPr>
          <a:xfrm>
            <a:off x="4583621" y="286603"/>
            <a:ext cx="3085717" cy="369332"/>
          </a:xfrm>
          <a:prstGeom prst="rect">
            <a:avLst/>
          </a:prstGeom>
        </p:spPr>
        <p:txBody>
          <a:bodyPr wrap="none">
            <a:spAutoFit/>
          </a:bodyPr>
          <a:lstStyle/>
          <a:p>
            <a:r>
              <a:rPr lang="de-DE" b="1" dirty="0"/>
              <a:t>Präventionsunterricht Klasse 7</a:t>
            </a:r>
            <a:endParaRPr lang="de-DE" dirty="0"/>
          </a:p>
        </p:txBody>
      </p:sp>
    </p:spTree>
    <p:extLst>
      <p:ext uri="{BB962C8B-B14F-4D97-AF65-F5344CB8AC3E}">
        <p14:creationId xmlns:p14="http://schemas.microsoft.com/office/powerpoint/2010/main" val="166817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500"/>
                                        <p:tgtEl>
                                          <p:spTgt spid="3">
                                            <p:bg/>
                                          </p:spTgt>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b="1" dirty="0"/>
              <a:t>Lernziele Medienkompetenz</a:t>
            </a:r>
            <a:br>
              <a:rPr lang="de-DE" b="1" dirty="0"/>
            </a:br>
            <a:r>
              <a:rPr lang="de-DE" sz="2200" dirty="0"/>
              <a:t>Unterrichtseinheit: </a:t>
            </a:r>
            <a:r>
              <a:rPr lang="de-DE" sz="2200" dirty="0">
                <a:solidFill>
                  <a:schemeClr val="tx1"/>
                </a:solidFill>
              </a:rPr>
              <a:t>Bewusster und sinnvoller Einsatz von Medien</a:t>
            </a:r>
            <a:endParaRPr lang="de-DE" sz="2200" dirty="0"/>
          </a:p>
        </p:txBody>
      </p:sp>
      <p:sp>
        <p:nvSpPr>
          <p:cNvPr id="3" name="Inhaltsplatzhalter 2"/>
          <p:cNvSpPr>
            <a:spLocks noGrp="1"/>
          </p:cNvSpPr>
          <p:nvPr>
            <p:ph idx="1"/>
          </p:nvPr>
        </p:nvSpPr>
        <p:spPr>
          <a:gradFill flip="none" rotWithShape="1">
            <a:gsLst>
              <a:gs pos="0">
                <a:srgbClr val="FFC000"/>
              </a:gs>
              <a:gs pos="50000">
                <a:srgbClr val="FFC000">
                  <a:tint val="44500"/>
                  <a:satMod val="160000"/>
                </a:srgbClr>
              </a:gs>
              <a:gs pos="100000">
                <a:srgbClr val="FFC000">
                  <a:tint val="23500"/>
                  <a:satMod val="160000"/>
                </a:srgbClr>
              </a:gs>
            </a:gsLst>
            <a:lin ang="16200000" scaled="1"/>
            <a:tileRect/>
          </a:gradFill>
          <a:ln>
            <a:solidFill>
              <a:srgbClr val="FFC000"/>
            </a:solidFill>
          </a:ln>
        </p:spPr>
        <p:txBody>
          <a:bodyPr>
            <a:noAutofit/>
          </a:bodyPr>
          <a:lstStyle/>
          <a:p>
            <a:pPr marL="201168" lvl="1" indent="0" fontAlgn="b">
              <a:lnSpc>
                <a:spcPct val="100000"/>
              </a:lnSpc>
              <a:spcBef>
                <a:spcPts val="0"/>
              </a:spcBef>
              <a:spcAft>
                <a:spcPts val="0"/>
              </a:spcAft>
              <a:buClrTx/>
              <a:buNone/>
            </a:pPr>
            <a:r>
              <a:rPr lang="de-DE" altLang="de-DE" sz="2400" dirty="0">
                <a:cs typeface="Arial" panose="020B0604020202020204" pitchFamily="34" charset="0"/>
              </a:rPr>
              <a:t>Die Schülerinnen und Schüler sollen: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 die unterschiedlichen Medien kennen und nutzen können.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 den Wert der eigenen Privatsphäre erkennen und bewusst mit dieser umzugehen lernen. </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 Zusammenhänge zwischen virtueller und realer Welt verstehen. </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 Chancen und Risiken des Internets kennen und Regeln für einen sicheren Umgang beherrschen. </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 verschiedene Formen des Cybermobbings erkennen und verstehen können.</a:t>
            </a:r>
          </a:p>
          <a:p>
            <a:pPr lvl="1" fontAlgn="b">
              <a:lnSpc>
                <a:spcPct val="100000"/>
              </a:lnSpc>
              <a:spcBef>
                <a:spcPts val="0"/>
              </a:spcBef>
              <a:spcAft>
                <a:spcPts val="0"/>
              </a:spcAft>
              <a:buClrTx/>
              <a:buFont typeface="Wingdings" panose="05000000000000000000" pitchFamily="2" charset="2"/>
              <a:buChar char="Ø"/>
            </a:pPr>
            <a:r>
              <a:rPr lang="de-DE" altLang="de-DE" sz="2400" dirty="0">
                <a:cs typeface="Arial" panose="020B0604020202020204" pitchFamily="34" charset="0"/>
              </a:rPr>
              <a:t> in Rollenspielen mögliche Verhaltensweisen und Einstellungen ausprobieren und reflektieren können.</a:t>
            </a:r>
          </a:p>
          <a:p>
            <a:pPr>
              <a:lnSpc>
                <a:spcPct val="100000"/>
              </a:lnSpc>
              <a:spcBef>
                <a:spcPts val="0"/>
              </a:spcBef>
              <a:spcAft>
                <a:spcPts val="0"/>
              </a:spcAft>
            </a:pPr>
            <a:endParaRPr lang="de-DE" sz="2400" dirty="0">
              <a:latin typeface="+mj-lt"/>
            </a:endParaRPr>
          </a:p>
        </p:txBody>
      </p:sp>
      <p:sp>
        <p:nvSpPr>
          <p:cNvPr id="4" name="Rechteck 3"/>
          <p:cNvSpPr/>
          <p:nvPr/>
        </p:nvSpPr>
        <p:spPr>
          <a:xfrm>
            <a:off x="4583621" y="286603"/>
            <a:ext cx="3085717" cy="369332"/>
          </a:xfrm>
          <a:prstGeom prst="rect">
            <a:avLst/>
          </a:prstGeom>
        </p:spPr>
        <p:txBody>
          <a:bodyPr wrap="none">
            <a:spAutoFit/>
          </a:bodyPr>
          <a:lstStyle/>
          <a:p>
            <a:r>
              <a:rPr lang="de-DE" b="1" dirty="0"/>
              <a:t>Präventionsunterricht Klasse 7</a:t>
            </a:r>
            <a:endParaRPr lang="de-DE" dirty="0"/>
          </a:p>
        </p:txBody>
      </p:sp>
    </p:spTree>
    <p:extLst>
      <p:ext uri="{BB962C8B-B14F-4D97-AF65-F5344CB8AC3E}">
        <p14:creationId xmlns:p14="http://schemas.microsoft.com/office/powerpoint/2010/main" val="262936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500"/>
                                        <p:tgtEl>
                                          <p:spTgt spid="3">
                                            <p:bg/>
                                          </p:spTgt>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16DFE9A-8CD8-4BD3-BC84-B7CD4E51BCAE}"/>
              </a:ext>
            </a:extLst>
          </p:cNvPr>
          <p:cNvSpPr>
            <a:spLocks noGrp="1"/>
          </p:cNvSpPr>
          <p:nvPr>
            <p:ph idx="1"/>
          </p:nvPr>
        </p:nvSpPr>
        <p:spPr>
          <a:xfrm>
            <a:off x="1097280" y="1845734"/>
            <a:ext cx="10058400" cy="2594186"/>
          </a:xfrm>
        </p:spPr>
        <p:txBody>
          <a:bodyPr>
            <a:normAutofit/>
          </a:bodyPr>
          <a:lstStyle/>
          <a:p>
            <a:pPr algn="ctr"/>
            <a:r>
              <a:rPr lang="de-DE" sz="4800" dirty="0"/>
              <a:t>Ich bedanke mich </a:t>
            </a:r>
          </a:p>
          <a:p>
            <a:pPr algn="ctr"/>
            <a:r>
              <a:rPr lang="de-DE" sz="4800" dirty="0"/>
              <a:t>für </a:t>
            </a:r>
          </a:p>
          <a:p>
            <a:pPr algn="ctr"/>
            <a:r>
              <a:rPr lang="de-DE" sz="4800" dirty="0"/>
              <a:t>Ihre Aufmerksamkeit.</a:t>
            </a:r>
          </a:p>
        </p:txBody>
      </p:sp>
    </p:spTree>
    <p:extLst>
      <p:ext uri="{BB962C8B-B14F-4D97-AF65-F5344CB8AC3E}">
        <p14:creationId xmlns:p14="http://schemas.microsoft.com/office/powerpoint/2010/main" val="109163230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6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058400" cy="1346254"/>
          </a:xfrm>
        </p:spPr>
        <p:txBody>
          <a:bodyPr/>
          <a:lstStyle/>
          <a:p>
            <a:pPr algn="ctr"/>
            <a:r>
              <a:rPr lang="de-DE" b="1" dirty="0"/>
              <a:t>Ziele der Präventionsarbeit</a:t>
            </a:r>
          </a:p>
        </p:txBody>
      </p:sp>
      <p:sp>
        <p:nvSpPr>
          <p:cNvPr id="3" name="Inhaltsplatzhalter 2"/>
          <p:cNvSpPr>
            <a:spLocks noGrp="1"/>
          </p:cNvSpPr>
          <p:nvPr>
            <p:ph idx="1"/>
          </p:nvPr>
        </p:nvSpPr>
        <p:spPr>
          <a:xfrm>
            <a:off x="2503503" y="1828800"/>
            <a:ext cx="7245954" cy="4040294"/>
          </a:xfrm>
        </p:spPr>
        <p:txBody>
          <a:bodyPr>
            <a:normAutofit fontScale="85000" lnSpcReduction="10000"/>
          </a:bodyPr>
          <a:lstStyle/>
          <a:p>
            <a:pPr marL="0" indent="0" algn="just">
              <a:lnSpc>
                <a:spcPct val="170000"/>
              </a:lnSpc>
              <a:spcBef>
                <a:spcPct val="50000"/>
              </a:spcBef>
              <a:buNone/>
            </a:pPr>
            <a:r>
              <a:rPr lang="de-DE" altLang="de-DE" sz="3200" dirty="0">
                <a:cs typeface="Arial" panose="020B0604020202020204" pitchFamily="34" charset="0"/>
              </a:rPr>
              <a:t>Zum Bildungs- und Erziehungsauftrag von Schule zählt die Aufklärung über die Risiken von Suchtverhalten und Gewaltausübung, und ebenso die Schülerinnen und Schüler dagegen zu stärken. Schützende Persönlichkeitsfaktoren sind zu fördern und zu unterstützen.</a:t>
            </a:r>
            <a:endParaRPr lang="de-DE" sz="3200" dirty="0"/>
          </a:p>
        </p:txBody>
      </p:sp>
    </p:spTree>
    <p:extLst>
      <p:ext uri="{BB962C8B-B14F-4D97-AF65-F5344CB8AC3E}">
        <p14:creationId xmlns:p14="http://schemas.microsoft.com/office/powerpoint/2010/main" val="89542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058400" cy="1346254"/>
          </a:xfrm>
        </p:spPr>
        <p:txBody>
          <a:bodyPr/>
          <a:lstStyle/>
          <a:p>
            <a:pPr algn="ctr"/>
            <a:r>
              <a:rPr lang="de-DE" b="1" dirty="0"/>
              <a:t>Ziele der Präventionsarbeit</a:t>
            </a:r>
          </a:p>
        </p:txBody>
      </p:sp>
      <p:sp>
        <p:nvSpPr>
          <p:cNvPr id="3" name="Inhaltsplatzhalter 2"/>
          <p:cNvSpPr>
            <a:spLocks noGrp="1"/>
          </p:cNvSpPr>
          <p:nvPr>
            <p:ph idx="1"/>
          </p:nvPr>
        </p:nvSpPr>
        <p:spPr>
          <a:xfrm>
            <a:off x="3435658" y="2020146"/>
            <a:ext cx="5349684" cy="3670440"/>
          </a:xfrm>
        </p:spPr>
        <p:txBody>
          <a:bodyPr>
            <a:normAutofit/>
          </a:bodyPr>
          <a:lstStyle/>
          <a:p>
            <a:pPr marL="0" indent="0" algn="just">
              <a:lnSpc>
                <a:spcPct val="150000"/>
              </a:lnSpc>
              <a:spcBef>
                <a:spcPct val="50000"/>
              </a:spcBef>
              <a:buNone/>
            </a:pPr>
            <a:r>
              <a:rPr lang="de-DE" altLang="de-DE" sz="3000" dirty="0">
                <a:cs typeface="Arial" panose="020B0604020202020204" pitchFamily="34" charset="0"/>
              </a:rPr>
              <a:t>Das Gymnasium Lütjenburg will folgende von der „Bundeszentrale für gesundheitliche Aufklärung“ gesetzten Ziele verfolgen:</a:t>
            </a:r>
            <a:endParaRPr lang="de-DE" altLang="de-DE" sz="30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634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058400" cy="1346254"/>
          </a:xfrm>
        </p:spPr>
        <p:txBody>
          <a:bodyPr/>
          <a:lstStyle/>
          <a:p>
            <a:pPr algn="ctr"/>
            <a:r>
              <a:rPr lang="de-DE" b="1" dirty="0"/>
              <a:t>Ziele der Präventionsarbeit</a:t>
            </a:r>
          </a:p>
        </p:txBody>
      </p:sp>
      <p:sp>
        <p:nvSpPr>
          <p:cNvPr id="3" name="Inhaltsplatzhalter 2"/>
          <p:cNvSpPr>
            <a:spLocks noGrp="1"/>
          </p:cNvSpPr>
          <p:nvPr>
            <p:ph idx="1"/>
          </p:nvPr>
        </p:nvSpPr>
        <p:spPr>
          <a:xfrm>
            <a:off x="2716567" y="1847510"/>
            <a:ext cx="6819826" cy="4002874"/>
          </a:xfrm>
        </p:spPr>
        <p:txBody>
          <a:bodyPr>
            <a:normAutofit fontScale="25000" lnSpcReduction="20000"/>
          </a:bodyPr>
          <a:lstStyle/>
          <a:p>
            <a:pPr marL="0" indent="0" algn="just">
              <a:lnSpc>
                <a:spcPct val="120000"/>
              </a:lnSpc>
              <a:spcBef>
                <a:spcPct val="50000"/>
              </a:spcBef>
              <a:buNone/>
            </a:pPr>
            <a:r>
              <a:rPr lang="de-DE" altLang="de-DE" sz="12000" i="1" dirty="0">
                <a:cs typeface="Arial" panose="020B0604020202020204" pitchFamily="34" charset="0"/>
              </a:rPr>
              <a:t>„Prävention will Einstellungs- und Verhaltensänderungen bewirken, bevor Fehlentwicklungen auftreten. Präventive Gesundheitserziehung ist somit ein Beitrag zur Persönlichkeitsentwicklung. Sie ist auf den einzelnen Schüler hin orientiert und verfolgt die folgenden Intentionen:</a:t>
            </a:r>
            <a:endParaRPr lang="de-DE" altLang="de-DE" sz="12000" dirty="0">
              <a:ea typeface="Calibri" panose="020F0502020204030204" pitchFamily="34" charset="0"/>
              <a:cs typeface="Calibri" panose="020F0502020204030204" pitchFamily="34" charset="0"/>
            </a:endParaRPr>
          </a:p>
          <a:p>
            <a:pPr marL="0" indent="0" algn="r">
              <a:lnSpc>
                <a:spcPct val="170000"/>
              </a:lnSpc>
              <a:spcBef>
                <a:spcPct val="50000"/>
              </a:spcBef>
              <a:buClrTx/>
              <a:buNone/>
            </a:pPr>
            <a:r>
              <a:rPr lang="de-DE" altLang="de-DE" sz="4400" i="1" dirty="0">
                <a:cs typeface="Arial" panose="020B0604020202020204" pitchFamily="34" charset="0"/>
              </a:rPr>
              <a:t>(nach: BzgA (Hg.): Rauct Kölln, o.J</a:t>
            </a:r>
            <a:r>
              <a:rPr lang="de-DE" altLang="de-DE" sz="1600" i="1" dirty="0">
                <a:cs typeface="Arial" panose="020B0604020202020204" pitchFamily="34" charset="0"/>
              </a:rPr>
              <a:t>.)</a:t>
            </a:r>
            <a:endParaRPr lang="de-DE" altLang="de-DE" sz="1600" i="1" dirty="0">
              <a:ea typeface="Calibri" panose="020F0502020204030204" pitchFamily="34" charset="0"/>
              <a:cs typeface="Calibri" panose="020F0502020204030204" pitchFamily="34" charset="0"/>
            </a:endParaRPr>
          </a:p>
          <a:p>
            <a:endParaRPr lang="de-DE" dirty="0"/>
          </a:p>
        </p:txBody>
      </p:sp>
    </p:spTree>
    <p:extLst>
      <p:ext uri="{BB962C8B-B14F-4D97-AF65-F5344CB8AC3E}">
        <p14:creationId xmlns:p14="http://schemas.microsoft.com/office/powerpoint/2010/main" val="334903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058400" cy="1346254"/>
          </a:xfrm>
        </p:spPr>
        <p:txBody>
          <a:bodyPr/>
          <a:lstStyle/>
          <a:p>
            <a:pPr algn="ctr"/>
            <a:r>
              <a:rPr lang="de-DE" b="1" dirty="0"/>
              <a:t>Ziele der Präventionsarbeit</a:t>
            </a:r>
          </a:p>
        </p:txBody>
      </p:sp>
      <p:sp>
        <p:nvSpPr>
          <p:cNvPr id="3" name="Inhaltsplatzhalter 2"/>
          <p:cNvSpPr>
            <a:spLocks noGrp="1"/>
          </p:cNvSpPr>
          <p:nvPr>
            <p:ph idx="1"/>
          </p:nvPr>
        </p:nvSpPr>
        <p:spPr>
          <a:xfrm>
            <a:off x="1097280" y="1828800"/>
            <a:ext cx="10058400" cy="4040294"/>
          </a:xfrm>
        </p:spPr>
        <p:txBody>
          <a:bodyPr>
            <a:normAutofit fontScale="85000" lnSpcReduction="20000"/>
          </a:bodyPr>
          <a:lstStyle/>
          <a:p>
            <a:pPr>
              <a:lnSpc>
                <a:spcPct val="170000"/>
              </a:lnSpc>
              <a:spcBef>
                <a:spcPct val="50000"/>
              </a:spcBef>
              <a:buClrTx/>
              <a:buFont typeface="Wingdings" panose="05000000000000000000" pitchFamily="2" charset="2"/>
              <a:buChar char="Ø"/>
            </a:pPr>
            <a:r>
              <a:rPr lang="de-DE" altLang="de-DE" sz="2800" i="1" dirty="0">
                <a:cs typeface="Arial" panose="020B0604020202020204" pitchFamily="34" charset="0"/>
              </a:rPr>
              <a:t> Selbstkompetenz, </a:t>
            </a:r>
            <a:br>
              <a:rPr lang="de-DE" altLang="de-DE" sz="2800" i="1" dirty="0">
                <a:cs typeface="Arial" panose="020B0604020202020204" pitchFamily="34" charset="0"/>
              </a:rPr>
            </a:br>
            <a:r>
              <a:rPr lang="de-DE" altLang="de-DE" sz="2800" i="1" dirty="0">
                <a:cs typeface="Arial" panose="020B0604020202020204" pitchFamily="34" charset="0"/>
              </a:rPr>
              <a:t>d.h. Entwicklung von identitätsstiftenden Fähigkeiten</a:t>
            </a:r>
          </a:p>
          <a:p>
            <a:pPr>
              <a:lnSpc>
                <a:spcPct val="170000"/>
              </a:lnSpc>
              <a:spcBef>
                <a:spcPct val="50000"/>
              </a:spcBef>
              <a:buClrTx/>
              <a:buFont typeface="Wingdings" panose="05000000000000000000" pitchFamily="2" charset="2"/>
              <a:buChar char="Ø"/>
            </a:pPr>
            <a:r>
              <a:rPr lang="de-DE" altLang="de-DE" sz="2800" i="1" dirty="0">
                <a:cs typeface="Arial" panose="020B0604020202020204" pitchFamily="34" charset="0"/>
              </a:rPr>
              <a:t> Sozialkompetenz, </a:t>
            </a:r>
            <a:br>
              <a:rPr lang="de-DE" altLang="de-DE" sz="2800" i="1" dirty="0">
                <a:cs typeface="Arial" panose="020B0604020202020204" pitchFamily="34" charset="0"/>
              </a:rPr>
            </a:br>
            <a:r>
              <a:rPr lang="de-DE" altLang="de-DE" sz="2800" i="1" dirty="0">
                <a:cs typeface="Arial" panose="020B0604020202020204" pitchFamily="34" charset="0"/>
              </a:rPr>
              <a:t>d.h. Förderung von sozialintegrativen Fähigkeiten</a:t>
            </a:r>
          </a:p>
          <a:p>
            <a:pPr>
              <a:lnSpc>
                <a:spcPct val="170000"/>
              </a:lnSpc>
              <a:spcBef>
                <a:spcPct val="50000"/>
              </a:spcBef>
              <a:buClrTx/>
              <a:buFont typeface="Wingdings" panose="05000000000000000000" pitchFamily="2" charset="2"/>
              <a:buChar char="Ø"/>
            </a:pPr>
            <a:r>
              <a:rPr lang="de-DE" altLang="de-DE" sz="2800" i="1" dirty="0">
                <a:cs typeface="Arial" panose="020B0604020202020204" pitchFamily="34" charset="0"/>
              </a:rPr>
              <a:t> Sachkompetenz, </a:t>
            </a:r>
            <a:br>
              <a:rPr lang="de-DE" altLang="de-DE" sz="2800" i="1" dirty="0">
                <a:cs typeface="Arial" panose="020B0604020202020204" pitchFamily="34" charset="0"/>
              </a:rPr>
            </a:br>
            <a:r>
              <a:rPr lang="de-DE" altLang="de-DE" sz="2800" i="1" dirty="0">
                <a:cs typeface="Arial" panose="020B0604020202020204" pitchFamily="34" charset="0"/>
              </a:rPr>
              <a:t>d.h. Erleben und Erfahrungen sinnerfüllter und erlebnisreicher Aktivitäten“</a:t>
            </a:r>
            <a:endParaRPr lang="de-DE" altLang="de-DE" sz="2800" dirty="0">
              <a:ea typeface="Calibri" panose="020F0502020204030204" pitchFamily="34" charset="0"/>
              <a:cs typeface="Calibri" panose="020F0502020204030204" pitchFamily="34" charset="0"/>
            </a:endParaRPr>
          </a:p>
          <a:p>
            <a:pPr algn="r">
              <a:spcBef>
                <a:spcPct val="50000"/>
              </a:spcBef>
            </a:pPr>
            <a:r>
              <a:rPr lang="de-DE" altLang="de-DE" sz="1200" i="1" dirty="0">
                <a:cs typeface="Arial" panose="020B0604020202020204" pitchFamily="34" charset="0"/>
              </a:rPr>
              <a:t>(nach: BzgA (Hg.): Rauct Kölln, o.J.)</a:t>
            </a:r>
            <a:endParaRPr lang="de-DE" altLang="de-DE" sz="1200" i="1" dirty="0">
              <a:ea typeface="Calibri" panose="020F0502020204030204" pitchFamily="34" charset="0"/>
              <a:cs typeface="Calibri" panose="020F0502020204030204" pitchFamily="34" charset="0"/>
            </a:endParaRPr>
          </a:p>
          <a:p>
            <a:endParaRPr lang="de-DE" dirty="0"/>
          </a:p>
        </p:txBody>
      </p:sp>
    </p:spTree>
    <p:extLst>
      <p:ext uri="{BB962C8B-B14F-4D97-AF65-F5344CB8AC3E}">
        <p14:creationId xmlns:p14="http://schemas.microsoft.com/office/powerpoint/2010/main" val="3831259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058400" cy="1346254"/>
          </a:xfrm>
        </p:spPr>
        <p:txBody>
          <a:bodyPr/>
          <a:lstStyle/>
          <a:p>
            <a:pPr algn="ctr"/>
            <a:r>
              <a:rPr lang="de-DE" b="1" dirty="0"/>
              <a:t>Ziele der Präventionsarbeit</a:t>
            </a:r>
          </a:p>
        </p:txBody>
      </p:sp>
      <p:sp>
        <p:nvSpPr>
          <p:cNvPr id="3" name="Inhaltsplatzhalter 2"/>
          <p:cNvSpPr>
            <a:spLocks noGrp="1"/>
          </p:cNvSpPr>
          <p:nvPr>
            <p:ph idx="1"/>
          </p:nvPr>
        </p:nvSpPr>
        <p:spPr>
          <a:xfrm>
            <a:off x="2707689" y="2184861"/>
            <a:ext cx="6837582" cy="3328172"/>
          </a:xfrm>
        </p:spPr>
        <p:txBody>
          <a:bodyPr>
            <a:noAutofit/>
          </a:bodyPr>
          <a:lstStyle/>
          <a:p>
            <a:pPr marL="0" indent="0" algn="just">
              <a:lnSpc>
                <a:spcPct val="150000"/>
              </a:lnSpc>
              <a:spcBef>
                <a:spcPct val="50000"/>
              </a:spcBef>
              <a:buNone/>
            </a:pPr>
            <a:r>
              <a:rPr lang="de-DE" altLang="de-DE" sz="3000" dirty="0">
                <a:cs typeface="Arial" panose="020B0604020202020204" pitchFamily="34" charset="0"/>
              </a:rPr>
              <a:t>Das Präventionskonzept unserer Schule umfasst über mehrere Jahrgangsstufen hinweg Angebote zur Vorbeugung, Orientierung und Hilfe, außerdem die schulischen Lernfelder zum sozialen Lernen.</a:t>
            </a:r>
          </a:p>
        </p:txBody>
      </p:sp>
    </p:spTree>
    <p:extLst>
      <p:ext uri="{BB962C8B-B14F-4D97-AF65-F5344CB8AC3E}">
        <p14:creationId xmlns:p14="http://schemas.microsoft.com/office/powerpoint/2010/main" val="178895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058400" cy="1346254"/>
          </a:xfrm>
        </p:spPr>
        <p:txBody>
          <a:bodyPr/>
          <a:lstStyle/>
          <a:p>
            <a:pPr algn="ctr"/>
            <a:r>
              <a:rPr lang="de-DE" b="1" dirty="0"/>
              <a:t>Ziele der Präventionsarbeit</a:t>
            </a:r>
          </a:p>
        </p:txBody>
      </p:sp>
      <p:sp>
        <p:nvSpPr>
          <p:cNvPr id="3" name="Inhaltsplatzhalter 2"/>
          <p:cNvSpPr>
            <a:spLocks noGrp="1"/>
          </p:cNvSpPr>
          <p:nvPr>
            <p:ph idx="1"/>
          </p:nvPr>
        </p:nvSpPr>
        <p:spPr>
          <a:xfrm>
            <a:off x="2450237" y="1980674"/>
            <a:ext cx="7352486" cy="3026332"/>
          </a:xfrm>
        </p:spPr>
        <p:txBody>
          <a:bodyPr>
            <a:noAutofit/>
          </a:bodyPr>
          <a:lstStyle/>
          <a:p>
            <a:pPr marL="0" indent="0" algn="just">
              <a:lnSpc>
                <a:spcPct val="150000"/>
              </a:lnSpc>
              <a:spcBef>
                <a:spcPct val="50000"/>
              </a:spcBef>
              <a:buNone/>
            </a:pPr>
            <a:r>
              <a:rPr lang="de-DE" sz="3000" dirty="0">
                <a:cs typeface="Arial" panose="020B0604020202020204" pitchFamily="34" charset="0"/>
              </a:rPr>
              <a:t>Für die verschiedenen Themen entstand im Laufe der letzten Jahre ein Netzwerk aus externen Beratern und Fachkräften, der Schulsozialpädagogin sowie fortgebildeten und weiterqualifizierten Lehrerinnen und Lehrern.</a:t>
            </a:r>
          </a:p>
        </p:txBody>
      </p:sp>
    </p:spTree>
    <p:extLst>
      <p:ext uri="{BB962C8B-B14F-4D97-AF65-F5344CB8AC3E}">
        <p14:creationId xmlns:p14="http://schemas.microsoft.com/office/powerpoint/2010/main" val="265537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058400" cy="1346254"/>
          </a:xfrm>
        </p:spPr>
        <p:txBody>
          <a:bodyPr/>
          <a:lstStyle/>
          <a:p>
            <a:pPr algn="ctr"/>
            <a:r>
              <a:rPr lang="de-DE" b="1" dirty="0"/>
              <a:t>Ziele der Präventionsarbeit</a:t>
            </a:r>
          </a:p>
        </p:txBody>
      </p:sp>
      <p:sp>
        <p:nvSpPr>
          <p:cNvPr id="3" name="Inhaltsplatzhalter 2"/>
          <p:cNvSpPr>
            <a:spLocks noGrp="1"/>
          </p:cNvSpPr>
          <p:nvPr>
            <p:ph idx="1"/>
          </p:nvPr>
        </p:nvSpPr>
        <p:spPr>
          <a:xfrm>
            <a:off x="2352583" y="2078328"/>
            <a:ext cx="7547794" cy="2848778"/>
          </a:xfrm>
        </p:spPr>
        <p:txBody>
          <a:bodyPr>
            <a:noAutofit/>
          </a:bodyPr>
          <a:lstStyle/>
          <a:p>
            <a:pPr marL="0" indent="0" algn="just">
              <a:lnSpc>
                <a:spcPct val="150000"/>
              </a:lnSpc>
              <a:spcBef>
                <a:spcPct val="50000"/>
              </a:spcBef>
              <a:buNone/>
            </a:pPr>
            <a:r>
              <a:rPr lang="de-DE" sz="3000" dirty="0">
                <a:cs typeface="Arial" panose="020B0604020202020204" pitchFamily="34" charset="0"/>
              </a:rPr>
              <a:t>Schwerpunkte der schulischen Präventionsarbeit sind die Förderung der Selbstkompetenz, der Ich-Stärke, von sozialer Kompetenz für ein gutes Miteinander und für eine gesunde Lebensweise</a:t>
            </a:r>
            <a:endParaRPr lang="de-DE" sz="3000" dirty="0"/>
          </a:p>
        </p:txBody>
      </p:sp>
    </p:spTree>
    <p:extLst>
      <p:ext uri="{BB962C8B-B14F-4D97-AF65-F5344CB8AC3E}">
        <p14:creationId xmlns:p14="http://schemas.microsoft.com/office/powerpoint/2010/main" val="7156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a:t>Kooperationen im Rahmen der Präventionsarbeit</a:t>
            </a:r>
          </a:p>
        </p:txBody>
      </p:sp>
      <p:sp>
        <p:nvSpPr>
          <p:cNvPr id="3" name="Inhaltsplatzhalter 2"/>
          <p:cNvSpPr>
            <a:spLocks noGrp="1"/>
          </p:cNvSpPr>
          <p:nvPr>
            <p:ph idx="1"/>
          </p:nvPr>
        </p:nvSpPr>
        <p:spPr>
          <a:xfrm>
            <a:off x="1589103" y="1970975"/>
            <a:ext cx="9074754" cy="3275728"/>
          </a:xfrm>
        </p:spPr>
        <p:txBody>
          <a:bodyPr>
            <a:noAutofit/>
          </a:bodyPr>
          <a:lstStyle/>
          <a:p>
            <a:pPr marL="0" indent="0">
              <a:lnSpc>
                <a:spcPct val="100000"/>
              </a:lnSpc>
              <a:buNone/>
            </a:pPr>
            <a:r>
              <a:rPr lang="de-DE" sz="3000" dirty="0"/>
              <a:t>Unsere Kooperationspartner im Rahmen der Präventionsarbeit sind:</a:t>
            </a:r>
          </a:p>
          <a:p>
            <a:pPr marL="566928" lvl="1" indent="-457200">
              <a:lnSpc>
                <a:spcPct val="100000"/>
              </a:lnSpc>
              <a:buClrTx/>
              <a:buFont typeface="Symbol" panose="05050102010706020507" pitchFamily="18" charset="2"/>
              <a:buChar char="-"/>
            </a:pPr>
            <a:r>
              <a:rPr lang="de-DE" sz="3000" dirty="0"/>
              <a:t>Polizei, ATS Ambulante und teilstationäre Suchthilfe</a:t>
            </a:r>
          </a:p>
          <a:p>
            <a:pPr marL="566928" lvl="1" indent="-457200">
              <a:lnSpc>
                <a:spcPct val="100000"/>
              </a:lnSpc>
              <a:buClrTx/>
              <a:buFont typeface="Symbol" panose="05050102010706020507" pitchFamily="18" charset="2"/>
              <a:buChar char="-"/>
            </a:pPr>
            <a:r>
              <a:rPr lang="de-DE" sz="3000" dirty="0"/>
              <a:t>Sozialpädagogische Fachkräfte an unserer Schule</a:t>
            </a:r>
          </a:p>
          <a:p>
            <a:pPr marL="566928" lvl="1" indent="-457200">
              <a:lnSpc>
                <a:spcPct val="100000"/>
              </a:lnSpc>
              <a:buClrTx/>
              <a:buFont typeface="Symbol" panose="05050102010706020507" pitchFamily="18" charset="2"/>
              <a:buChar char="-"/>
            </a:pPr>
            <a:r>
              <a:rPr lang="de-DE" sz="3000" dirty="0"/>
              <a:t>IQSH Institut für Qualitätssicherung an Schulen in S-H</a:t>
            </a:r>
          </a:p>
          <a:p>
            <a:pPr marL="566928" lvl="1" indent="-457200">
              <a:lnSpc>
                <a:spcPct val="100000"/>
              </a:lnSpc>
              <a:buClrTx/>
              <a:buFont typeface="Symbol" panose="05050102010706020507" pitchFamily="18" charset="2"/>
              <a:buChar char="-"/>
            </a:pPr>
            <a:r>
              <a:rPr lang="de-DE" sz="3000" dirty="0"/>
              <a:t>Privatdozenten und -referenten</a:t>
            </a:r>
          </a:p>
        </p:txBody>
      </p:sp>
    </p:spTree>
    <p:extLst>
      <p:ext uri="{BB962C8B-B14F-4D97-AF65-F5344CB8AC3E}">
        <p14:creationId xmlns:p14="http://schemas.microsoft.com/office/powerpoint/2010/main" val="70136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940</Words>
  <Application>Microsoft Office PowerPoint</Application>
  <PresentationFormat>Breitbild</PresentationFormat>
  <Paragraphs>109</Paragraphs>
  <Slides>17</Slides>
  <Notes>0</Notes>
  <HiddenSlides>1</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Calibri</vt:lpstr>
      <vt:lpstr>Calibri Light</vt:lpstr>
      <vt:lpstr>Symbol</vt:lpstr>
      <vt:lpstr>Wingdings</vt:lpstr>
      <vt:lpstr>Rückblick</vt:lpstr>
      <vt:lpstr>Pädagogisches Programm zur Suchtprävention am Gymnasium Lütjenburg 2022</vt:lpstr>
      <vt:lpstr>Ziele der Präventionsarbeit</vt:lpstr>
      <vt:lpstr>Ziele der Präventionsarbeit</vt:lpstr>
      <vt:lpstr>Ziele der Präventionsarbeit</vt:lpstr>
      <vt:lpstr>Ziele der Präventionsarbeit</vt:lpstr>
      <vt:lpstr>Ziele der Präventionsarbeit</vt:lpstr>
      <vt:lpstr>Ziele der Präventionsarbeit</vt:lpstr>
      <vt:lpstr>Ziele der Präventionsarbeit</vt:lpstr>
      <vt:lpstr>Kooperationen im Rahmen der Präventionsarbeit</vt:lpstr>
      <vt:lpstr>Formale Rahmenbedingungen </vt:lpstr>
      <vt:lpstr>Die Präventionsarbeit am Gymnasium Lütjenburg</vt:lpstr>
      <vt:lpstr>Die Präventionsarbeit am Gymnasium Lütjenburg</vt:lpstr>
      <vt:lpstr>Schwerpunkte des Präventionsunterrichts in Klasse 7</vt:lpstr>
      <vt:lpstr>Lernziele Suchtprävention Unterrichtseinheit: Streben nach Genuss – Ausweichen vor Problemen</vt:lpstr>
      <vt:lpstr>Lernziele Gewaltprävention Unterrichtseinheit: Umgang mit Konflikten</vt:lpstr>
      <vt:lpstr>Lernziele Medienkompetenz Unterrichtseinheit: Bewusster und sinnvoller Einsatz von Medien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Pädagogisches Programm zur Suchtprävention am Gymnasium Lütjenburg</dc:title>
  <dc:creator>Bastian Manthei;Frank Mallon</dc:creator>
  <cp:lastModifiedBy>Frank Mallon</cp:lastModifiedBy>
  <cp:revision>55</cp:revision>
  <cp:lastPrinted>2022-02-04T15:45:05Z</cp:lastPrinted>
  <dcterms:created xsi:type="dcterms:W3CDTF">2014-04-27T06:07:10Z</dcterms:created>
  <dcterms:modified xsi:type="dcterms:W3CDTF">2022-02-09T15:19:12Z</dcterms:modified>
</cp:coreProperties>
</file>